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</p:sldMasterIdLst>
  <p:notesMasterIdLst>
    <p:notesMasterId r:id="rId28"/>
  </p:notesMasterIdLst>
  <p:handoutMasterIdLst>
    <p:handoutMasterId r:id="rId29"/>
  </p:handoutMasterIdLst>
  <p:sldIdLst>
    <p:sldId id="283" r:id="rId5"/>
    <p:sldId id="282" r:id="rId6"/>
    <p:sldId id="281" r:id="rId7"/>
    <p:sldId id="1923" r:id="rId8"/>
    <p:sldId id="1926" r:id="rId9"/>
    <p:sldId id="1927" r:id="rId10"/>
    <p:sldId id="1929" r:id="rId11"/>
    <p:sldId id="1932" r:id="rId12"/>
    <p:sldId id="1933" r:id="rId13"/>
    <p:sldId id="1931" r:id="rId14"/>
    <p:sldId id="592" r:id="rId15"/>
    <p:sldId id="329" r:id="rId16"/>
    <p:sldId id="1930" r:id="rId17"/>
    <p:sldId id="10246" r:id="rId18"/>
    <p:sldId id="10245" r:id="rId19"/>
    <p:sldId id="10243" r:id="rId20"/>
    <p:sldId id="1934" r:id="rId21"/>
    <p:sldId id="1938" r:id="rId22"/>
    <p:sldId id="1928" r:id="rId23"/>
    <p:sldId id="266" r:id="rId24"/>
    <p:sldId id="1935" r:id="rId25"/>
    <p:sldId id="10248" r:id="rId26"/>
    <p:sldId id="280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>
            <p14:sldId id="282"/>
          </p14:sldIdLst>
        </p14:section>
        <p14:section name="章节页" id="{FD05EE94-C931-8C4B-83A2-004B32AA1207}">
          <p14:sldIdLst>
            <p14:sldId id="281"/>
            <p14:sldId id="1923"/>
            <p14:sldId id="1926"/>
            <p14:sldId id="1927"/>
            <p14:sldId id="1929"/>
            <p14:sldId id="1932"/>
            <p14:sldId id="1933"/>
            <p14:sldId id="1931"/>
            <p14:sldId id="592"/>
            <p14:sldId id="329"/>
            <p14:sldId id="1930"/>
            <p14:sldId id="10246"/>
            <p14:sldId id="10245"/>
            <p14:sldId id="10243"/>
            <p14:sldId id="1934"/>
            <p14:sldId id="1938"/>
            <p14:sldId id="1928"/>
            <p14:sldId id="266"/>
            <p14:sldId id="1935"/>
            <p14:sldId id="10248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7000B"/>
    <a:srgbClr val="575756"/>
    <a:srgbClr val="FFFFFF"/>
    <a:srgbClr val="DD4654"/>
    <a:srgbClr val="F3D2D5"/>
    <a:srgbClr val="E6A8AD"/>
    <a:srgbClr val="E57B84"/>
    <a:srgbClr val="E57984"/>
    <a:srgbClr val="B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56" autoAdjust="0"/>
  </p:normalViewPr>
  <p:slideViewPr>
    <p:cSldViewPr snapToGrid="0" snapToObjects="1">
      <p:cViewPr varScale="1">
        <p:scale>
          <a:sx n="108" d="100"/>
          <a:sy n="108" d="100"/>
        </p:scale>
        <p:origin x="78" y="114"/>
      </p:cViewPr>
      <p:guideLst>
        <p:guide pos="3701"/>
        <p:guide orient="horz" pos="2159"/>
        <p:guide pos="3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0546A-6F5F-4568-9725-FEC212EA03D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87D828C-6BF3-4A4F-92AD-0B1F2835D62A}">
      <dgm:prSet/>
      <dgm:spPr/>
      <dgm:t>
        <a:bodyPr/>
        <a:lstStyle/>
        <a:p>
          <a:r>
            <a:rPr lang="zh-CN" baseline="0" dirty="0"/>
            <a:t>华为云的</a:t>
          </a:r>
          <a:r>
            <a:rPr lang="en-US" baseline="0" dirty="0"/>
            <a:t>.NET SDK</a:t>
          </a:r>
          <a:endParaRPr lang="zh-CN" dirty="0"/>
        </a:p>
      </dgm:t>
    </dgm:pt>
    <dgm:pt modelId="{00287435-7A50-4BB1-9368-DD8349426744}" type="parTrans" cxnId="{2AF3D64C-BF5F-483C-AEE9-DCC9CF68E3B9}">
      <dgm:prSet/>
      <dgm:spPr/>
      <dgm:t>
        <a:bodyPr/>
        <a:lstStyle/>
        <a:p>
          <a:endParaRPr lang="zh-CN" altLang="en-US"/>
        </a:p>
      </dgm:t>
    </dgm:pt>
    <dgm:pt modelId="{5AD8D716-F32A-4FFC-AB80-A6A239FD83D7}" type="sibTrans" cxnId="{2AF3D64C-BF5F-483C-AEE9-DCC9CF68E3B9}">
      <dgm:prSet/>
      <dgm:spPr/>
      <dgm:t>
        <a:bodyPr/>
        <a:lstStyle/>
        <a:p>
          <a:endParaRPr lang="zh-CN" altLang="en-US"/>
        </a:p>
      </dgm:t>
    </dgm:pt>
    <dgm:pt modelId="{F894B004-F136-4BEB-BB5E-FFFA12961FAD}">
      <dgm:prSet/>
      <dgm:spPr/>
      <dgm:t>
        <a:bodyPr/>
        <a:lstStyle/>
        <a:p>
          <a:r>
            <a:rPr lang="zh-CN" baseline="0"/>
            <a:t>函数工作流（</a:t>
          </a:r>
          <a:r>
            <a:rPr lang="en-US" baseline="0"/>
            <a:t>FunctionGraph</a:t>
          </a:r>
          <a:r>
            <a:rPr lang="zh-CN" baseline="0"/>
            <a:t>）</a:t>
          </a:r>
          <a:endParaRPr lang="zh-CN"/>
        </a:p>
      </dgm:t>
    </dgm:pt>
    <dgm:pt modelId="{72AD7FBF-6AEA-4419-AF53-F4761D42BFE0}" type="parTrans" cxnId="{578C2E8A-B80C-4376-A856-F5D9DE2B90D6}">
      <dgm:prSet/>
      <dgm:spPr/>
      <dgm:t>
        <a:bodyPr/>
        <a:lstStyle/>
        <a:p>
          <a:endParaRPr lang="zh-CN" altLang="en-US"/>
        </a:p>
      </dgm:t>
    </dgm:pt>
    <dgm:pt modelId="{0C1A53A1-15D9-40B2-BE2E-4410A10C33D4}" type="sibTrans" cxnId="{578C2E8A-B80C-4376-A856-F5D9DE2B90D6}">
      <dgm:prSet/>
      <dgm:spPr/>
      <dgm:t>
        <a:bodyPr/>
        <a:lstStyle/>
        <a:p>
          <a:endParaRPr lang="zh-CN" altLang="en-US"/>
        </a:p>
      </dgm:t>
    </dgm:pt>
    <dgm:pt modelId="{CB30875E-26A0-4D82-8CB7-A5F373CBD439}">
      <dgm:prSet/>
      <dgm:spPr/>
      <dgm:t>
        <a:bodyPr/>
        <a:lstStyle/>
        <a:p>
          <a:r>
            <a:rPr lang="zh-CN" baseline="0"/>
            <a:t>云容器引擎（</a:t>
          </a:r>
          <a:r>
            <a:rPr lang="en-US" baseline="0"/>
            <a:t>Cloud Container Engine</a:t>
          </a:r>
          <a:r>
            <a:rPr lang="zh-CN" baseline="0"/>
            <a:t>）</a:t>
          </a:r>
          <a:endParaRPr lang="zh-CN"/>
        </a:p>
      </dgm:t>
    </dgm:pt>
    <dgm:pt modelId="{5CAE993B-D7BC-49A8-B937-4501462CEBF5}" type="parTrans" cxnId="{6D568FCE-4C04-4CF8-AA52-2478B9777633}">
      <dgm:prSet/>
      <dgm:spPr/>
      <dgm:t>
        <a:bodyPr/>
        <a:lstStyle/>
        <a:p>
          <a:endParaRPr lang="zh-CN" altLang="en-US"/>
        </a:p>
      </dgm:t>
    </dgm:pt>
    <dgm:pt modelId="{6D1B4F9E-209B-433F-B84C-C3696E7E67BE}" type="sibTrans" cxnId="{6D568FCE-4C04-4CF8-AA52-2478B9777633}">
      <dgm:prSet/>
      <dgm:spPr/>
      <dgm:t>
        <a:bodyPr/>
        <a:lstStyle/>
        <a:p>
          <a:endParaRPr lang="zh-CN" altLang="en-US"/>
        </a:p>
      </dgm:t>
    </dgm:pt>
    <dgm:pt modelId="{B8C54E93-622B-4B7A-BA52-EA0DA0117F85}">
      <dgm:prSet/>
      <dgm:spPr/>
      <dgm:t>
        <a:bodyPr/>
        <a:lstStyle/>
        <a:p>
          <a:r>
            <a:rPr lang="zh-CN" baseline="0"/>
            <a:t>软件开发服务 </a:t>
          </a:r>
          <a:r>
            <a:rPr lang="en-US" baseline="0"/>
            <a:t>DevCloud</a:t>
          </a:r>
          <a:endParaRPr lang="zh-CN"/>
        </a:p>
      </dgm:t>
    </dgm:pt>
    <dgm:pt modelId="{D1D6F9A3-0185-4F7C-92F6-BF446F620BDE}" type="parTrans" cxnId="{DF64E13B-2F2A-4EC1-B0A8-CA87EC594B02}">
      <dgm:prSet/>
      <dgm:spPr/>
      <dgm:t>
        <a:bodyPr/>
        <a:lstStyle/>
        <a:p>
          <a:endParaRPr lang="zh-CN" altLang="en-US"/>
        </a:p>
      </dgm:t>
    </dgm:pt>
    <dgm:pt modelId="{42D84B8A-34DD-497E-B51E-65B65E07625E}" type="sibTrans" cxnId="{DF64E13B-2F2A-4EC1-B0A8-CA87EC594B02}">
      <dgm:prSet/>
      <dgm:spPr/>
      <dgm:t>
        <a:bodyPr/>
        <a:lstStyle/>
        <a:p>
          <a:endParaRPr lang="zh-CN" altLang="en-US"/>
        </a:p>
      </dgm:t>
    </dgm:pt>
    <dgm:pt modelId="{BA64D7B1-3EA9-4207-B28A-2672B329B0D3}">
      <dgm:prSet/>
      <dgm:spPr/>
      <dgm:t>
        <a:bodyPr/>
        <a:lstStyle/>
        <a:p>
          <a:r>
            <a:rPr lang="zh-CN" baseline="0"/>
            <a:t>微服务云应用平台 </a:t>
          </a:r>
          <a:r>
            <a:rPr lang="en-US" baseline="0"/>
            <a:t>ServiceStage </a:t>
          </a:r>
          <a:endParaRPr lang="zh-CN"/>
        </a:p>
      </dgm:t>
    </dgm:pt>
    <dgm:pt modelId="{49506FE3-A05A-438C-A5DC-4670B93D8CFD}" type="parTrans" cxnId="{DC175C68-6D48-424A-AE9F-28BE84A23B3F}">
      <dgm:prSet/>
      <dgm:spPr/>
      <dgm:t>
        <a:bodyPr/>
        <a:lstStyle/>
        <a:p>
          <a:endParaRPr lang="zh-CN" altLang="en-US"/>
        </a:p>
      </dgm:t>
    </dgm:pt>
    <dgm:pt modelId="{7FE6386F-A885-4FD7-ADC1-AA8FFC434492}" type="sibTrans" cxnId="{DC175C68-6D48-424A-AE9F-28BE84A23B3F}">
      <dgm:prSet/>
      <dgm:spPr/>
      <dgm:t>
        <a:bodyPr/>
        <a:lstStyle/>
        <a:p>
          <a:endParaRPr lang="zh-CN" altLang="en-US"/>
        </a:p>
      </dgm:t>
    </dgm:pt>
    <dgm:pt modelId="{BEEB018C-EB16-40C7-90C6-16F13A7C621E}" type="pres">
      <dgm:prSet presAssocID="{15E0546A-6F5F-4568-9725-FEC212EA03D9}" presName="linear" presStyleCnt="0">
        <dgm:presLayoutVars>
          <dgm:animLvl val="lvl"/>
          <dgm:resizeHandles val="exact"/>
        </dgm:presLayoutVars>
      </dgm:prSet>
      <dgm:spPr/>
    </dgm:pt>
    <dgm:pt modelId="{4FD14432-C9DD-4B4A-B82A-B2BCE4FA608E}" type="pres">
      <dgm:prSet presAssocID="{487D828C-6BF3-4A4F-92AD-0B1F2835D62A}" presName="parentText" presStyleLbl="node1" presStyleIdx="0" presStyleCnt="5" custLinFactY="-1805" custLinFactNeighborX="-93" custLinFactNeighborY="-100000">
        <dgm:presLayoutVars>
          <dgm:chMax val="0"/>
          <dgm:bulletEnabled val="1"/>
        </dgm:presLayoutVars>
      </dgm:prSet>
      <dgm:spPr/>
    </dgm:pt>
    <dgm:pt modelId="{A4332CC9-17B8-4225-8748-C1CD3ECE1EDE}" type="pres">
      <dgm:prSet presAssocID="{5AD8D716-F32A-4FFC-AB80-A6A239FD83D7}" presName="spacer" presStyleCnt="0"/>
      <dgm:spPr/>
    </dgm:pt>
    <dgm:pt modelId="{BE81D096-DAD9-41B3-9DA4-32E9FA2C2FC0}" type="pres">
      <dgm:prSet presAssocID="{F894B004-F136-4BEB-BB5E-FFFA12961FA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B9EF039-0732-4E8A-90B1-C4E9D0414422}" type="pres">
      <dgm:prSet presAssocID="{0C1A53A1-15D9-40B2-BE2E-4410A10C33D4}" presName="spacer" presStyleCnt="0"/>
      <dgm:spPr/>
    </dgm:pt>
    <dgm:pt modelId="{41773BE6-85A6-4888-9911-0AC63FBF6289}" type="pres">
      <dgm:prSet presAssocID="{CB30875E-26A0-4D82-8CB7-A5F373CBD43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CCA4313-84BA-4F7F-8960-7884DBB9EE7C}" type="pres">
      <dgm:prSet presAssocID="{6D1B4F9E-209B-433F-B84C-C3696E7E67BE}" presName="spacer" presStyleCnt="0"/>
      <dgm:spPr/>
    </dgm:pt>
    <dgm:pt modelId="{6C8E447B-F5BE-49BE-A8E4-3C50A2AFC3B4}" type="pres">
      <dgm:prSet presAssocID="{B8C54E93-622B-4B7A-BA52-EA0DA0117F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3FFC273-D6E1-456C-B2FE-5CCB1F6D9269}" type="pres">
      <dgm:prSet presAssocID="{42D84B8A-34DD-497E-B51E-65B65E07625E}" presName="spacer" presStyleCnt="0"/>
      <dgm:spPr/>
    </dgm:pt>
    <dgm:pt modelId="{DC524FEE-77B7-4EE0-9A1E-AD48132C6B44}" type="pres">
      <dgm:prSet presAssocID="{BA64D7B1-3EA9-4207-B28A-2672B329B0D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F64E13B-2F2A-4EC1-B0A8-CA87EC594B02}" srcId="{15E0546A-6F5F-4568-9725-FEC212EA03D9}" destId="{B8C54E93-622B-4B7A-BA52-EA0DA0117F85}" srcOrd="3" destOrd="0" parTransId="{D1D6F9A3-0185-4F7C-92F6-BF446F620BDE}" sibTransId="{42D84B8A-34DD-497E-B51E-65B65E07625E}"/>
    <dgm:cxn modelId="{C9CC1662-2062-4E30-8C44-81FF5305057E}" type="presOf" srcId="{CB30875E-26A0-4D82-8CB7-A5F373CBD439}" destId="{41773BE6-85A6-4888-9911-0AC63FBF6289}" srcOrd="0" destOrd="0" presId="urn:microsoft.com/office/officeart/2005/8/layout/vList2"/>
    <dgm:cxn modelId="{DC175C68-6D48-424A-AE9F-28BE84A23B3F}" srcId="{15E0546A-6F5F-4568-9725-FEC212EA03D9}" destId="{BA64D7B1-3EA9-4207-B28A-2672B329B0D3}" srcOrd="4" destOrd="0" parTransId="{49506FE3-A05A-438C-A5DC-4670B93D8CFD}" sibTransId="{7FE6386F-A885-4FD7-ADC1-AA8FFC434492}"/>
    <dgm:cxn modelId="{F7AB7468-BDD8-4C1B-B6E5-1FF97C74C173}" type="presOf" srcId="{B8C54E93-622B-4B7A-BA52-EA0DA0117F85}" destId="{6C8E447B-F5BE-49BE-A8E4-3C50A2AFC3B4}" srcOrd="0" destOrd="0" presId="urn:microsoft.com/office/officeart/2005/8/layout/vList2"/>
    <dgm:cxn modelId="{2AF3D64C-BF5F-483C-AEE9-DCC9CF68E3B9}" srcId="{15E0546A-6F5F-4568-9725-FEC212EA03D9}" destId="{487D828C-6BF3-4A4F-92AD-0B1F2835D62A}" srcOrd="0" destOrd="0" parTransId="{00287435-7A50-4BB1-9368-DD8349426744}" sibTransId="{5AD8D716-F32A-4FFC-AB80-A6A239FD83D7}"/>
    <dgm:cxn modelId="{578C2E8A-B80C-4376-A856-F5D9DE2B90D6}" srcId="{15E0546A-6F5F-4568-9725-FEC212EA03D9}" destId="{F894B004-F136-4BEB-BB5E-FFFA12961FAD}" srcOrd="1" destOrd="0" parTransId="{72AD7FBF-6AEA-4419-AF53-F4761D42BFE0}" sibTransId="{0C1A53A1-15D9-40B2-BE2E-4410A10C33D4}"/>
    <dgm:cxn modelId="{8F37C09F-A68D-4D12-A2CB-51FA76EF1BCB}" type="presOf" srcId="{F894B004-F136-4BEB-BB5E-FFFA12961FAD}" destId="{BE81D096-DAD9-41B3-9DA4-32E9FA2C2FC0}" srcOrd="0" destOrd="0" presId="urn:microsoft.com/office/officeart/2005/8/layout/vList2"/>
    <dgm:cxn modelId="{F294FDBB-76B9-4BD2-AD95-9233C91D88A9}" type="presOf" srcId="{15E0546A-6F5F-4568-9725-FEC212EA03D9}" destId="{BEEB018C-EB16-40C7-90C6-16F13A7C621E}" srcOrd="0" destOrd="0" presId="urn:microsoft.com/office/officeart/2005/8/layout/vList2"/>
    <dgm:cxn modelId="{6D568FCE-4C04-4CF8-AA52-2478B9777633}" srcId="{15E0546A-6F5F-4568-9725-FEC212EA03D9}" destId="{CB30875E-26A0-4D82-8CB7-A5F373CBD439}" srcOrd="2" destOrd="0" parTransId="{5CAE993B-D7BC-49A8-B937-4501462CEBF5}" sibTransId="{6D1B4F9E-209B-433F-B84C-C3696E7E67BE}"/>
    <dgm:cxn modelId="{554EA3D2-8212-4C5A-9486-2ABE0EA2AEA3}" type="presOf" srcId="{BA64D7B1-3EA9-4207-B28A-2672B329B0D3}" destId="{DC524FEE-77B7-4EE0-9A1E-AD48132C6B44}" srcOrd="0" destOrd="0" presId="urn:microsoft.com/office/officeart/2005/8/layout/vList2"/>
    <dgm:cxn modelId="{41CCD0F2-C386-47D3-BE19-340E786C73E9}" type="presOf" srcId="{487D828C-6BF3-4A4F-92AD-0B1F2835D62A}" destId="{4FD14432-C9DD-4B4A-B82A-B2BCE4FA608E}" srcOrd="0" destOrd="0" presId="urn:microsoft.com/office/officeart/2005/8/layout/vList2"/>
    <dgm:cxn modelId="{040D391E-4040-420B-AE35-7E00CDAAEAB7}" type="presParOf" srcId="{BEEB018C-EB16-40C7-90C6-16F13A7C621E}" destId="{4FD14432-C9DD-4B4A-B82A-B2BCE4FA608E}" srcOrd="0" destOrd="0" presId="urn:microsoft.com/office/officeart/2005/8/layout/vList2"/>
    <dgm:cxn modelId="{871A9A61-9053-43A4-8A23-D3C373BF3D49}" type="presParOf" srcId="{BEEB018C-EB16-40C7-90C6-16F13A7C621E}" destId="{A4332CC9-17B8-4225-8748-C1CD3ECE1EDE}" srcOrd="1" destOrd="0" presId="urn:microsoft.com/office/officeart/2005/8/layout/vList2"/>
    <dgm:cxn modelId="{8F37A21C-1781-44F1-B00F-C8CD356A9EAE}" type="presParOf" srcId="{BEEB018C-EB16-40C7-90C6-16F13A7C621E}" destId="{BE81D096-DAD9-41B3-9DA4-32E9FA2C2FC0}" srcOrd="2" destOrd="0" presId="urn:microsoft.com/office/officeart/2005/8/layout/vList2"/>
    <dgm:cxn modelId="{B92CA7DF-2381-4346-8599-DD96E665E98C}" type="presParOf" srcId="{BEEB018C-EB16-40C7-90C6-16F13A7C621E}" destId="{9B9EF039-0732-4E8A-90B1-C4E9D0414422}" srcOrd="3" destOrd="0" presId="urn:microsoft.com/office/officeart/2005/8/layout/vList2"/>
    <dgm:cxn modelId="{7161CA50-8F8E-4C50-B989-A58D76D74C89}" type="presParOf" srcId="{BEEB018C-EB16-40C7-90C6-16F13A7C621E}" destId="{41773BE6-85A6-4888-9911-0AC63FBF6289}" srcOrd="4" destOrd="0" presId="urn:microsoft.com/office/officeart/2005/8/layout/vList2"/>
    <dgm:cxn modelId="{C3845E27-F269-4826-80AE-16E39903D6A3}" type="presParOf" srcId="{BEEB018C-EB16-40C7-90C6-16F13A7C621E}" destId="{0CCA4313-84BA-4F7F-8960-7884DBB9EE7C}" srcOrd="5" destOrd="0" presId="urn:microsoft.com/office/officeart/2005/8/layout/vList2"/>
    <dgm:cxn modelId="{D747BEB0-F5B8-4407-BB92-DB647F8403BB}" type="presParOf" srcId="{BEEB018C-EB16-40C7-90C6-16F13A7C621E}" destId="{6C8E447B-F5BE-49BE-A8E4-3C50A2AFC3B4}" srcOrd="6" destOrd="0" presId="urn:microsoft.com/office/officeart/2005/8/layout/vList2"/>
    <dgm:cxn modelId="{C0DB7DDD-3479-41AD-9704-29E57D2FA9B9}" type="presParOf" srcId="{BEEB018C-EB16-40C7-90C6-16F13A7C621E}" destId="{03FFC273-D6E1-456C-B2FE-5CCB1F6D9269}" srcOrd="7" destOrd="0" presId="urn:microsoft.com/office/officeart/2005/8/layout/vList2"/>
    <dgm:cxn modelId="{D3BD155A-CCA7-40A4-9976-8871E9292F10}" type="presParOf" srcId="{BEEB018C-EB16-40C7-90C6-16F13A7C621E}" destId="{DC524FEE-77B7-4EE0-9A1E-AD48132C6B4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8320D7-483D-48F3-875F-E2D398043A5E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390BE361-D7ED-4816-9723-7A339BCD7082}">
      <dgm:prSet/>
      <dgm:spPr/>
      <dgm:t>
        <a:bodyPr/>
        <a:lstStyle/>
        <a:p>
          <a:r>
            <a:rPr lang="zh-CN" b="1"/>
            <a:t>体积更小</a:t>
          </a:r>
          <a:endParaRPr lang="zh-CN"/>
        </a:p>
      </dgm:t>
    </dgm:pt>
    <dgm:pt modelId="{1C67571E-6BF2-4218-B0DD-CCD60FE84946}" type="parTrans" cxnId="{292B87AF-254C-49DC-8D9E-A88C31524E88}">
      <dgm:prSet/>
      <dgm:spPr/>
      <dgm:t>
        <a:bodyPr/>
        <a:lstStyle/>
        <a:p>
          <a:endParaRPr lang="zh-CN" altLang="en-US"/>
        </a:p>
      </dgm:t>
    </dgm:pt>
    <dgm:pt modelId="{9C6BFCDB-D51F-4086-9EA6-C6404F1E4365}" type="sibTrans" cxnId="{292B87AF-254C-49DC-8D9E-A88C31524E88}">
      <dgm:prSet/>
      <dgm:spPr/>
      <dgm:t>
        <a:bodyPr/>
        <a:lstStyle/>
        <a:p>
          <a:endParaRPr lang="zh-CN" altLang="en-US"/>
        </a:p>
      </dgm:t>
    </dgm:pt>
    <dgm:pt modelId="{56AAA3A4-D3A9-4F68-BF72-6C864B57BDD5}">
      <dgm:prSet/>
      <dgm:spPr/>
      <dgm:t>
        <a:bodyPr/>
        <a:lstStyle/>
        <a:p>
          <a:r>
            <a:rPr lang="zh-CN" b="1" dirty="0"/>
            <a:t>启动速度更快</a:t>
          </a:r>
          <a:endParaRPr lang="zh-CN" dirty="0"/>
        </a:p>
      </dgm:t>
    </dgm:pt>
    <dgm:pt modelId="{0D22618A-CE4B-4A82-A8F8-E640CF43E368}" type="parTrans" cxnId="{FE540138-647C-475A-B5CD-B69AC3493904}">
      <dgm:prSet/>
      <dgm:spPr/>
      <dgm:t>
        <a:bodyPr/>
        <a:lstStyle/>
        <a:p>
          <a:endParaRPr lang="zh-CN" altLang="en-US"/>
        </a:p>
      </dgm:t>
    </dgm:pt>
    <dgm:pt modelId="{9839DEC4-7717-4159-A752-A884C2255F12}" type="sibTrans" cxnId="{FE540138-647C-475A-B5CD-B69AC3493904}">
      <dgm:prSet/>
      <dgm:spPr/>
      <dgm:t>
        <a:bodyPr/>
        <a:lstStyle/>
        <a:p>
          <a:endParaRPr lang="zh-CN" altLang="en-US"/>
        </a:p>
      </dgm:t>
    </dgm:pt>
    <dgm:pt modelId="{A9295F6C-7563-4172-84D9-1E31FA15F0D5}">
      <dgm:prSet/>
      <dgm:spPr/>
      <dgm:t>
        <a:bodyPr/>
        <a:lstStyle/>
        <a:p>
          <a:r>
            <a:rPr lang="zh-CN" b="1"/>
            <a:t>占用资源更少</a:t>
          </a:r>
          <a:endParaRPr lang="zh-CN"/>
        </a:p>
      </dgm:t>
    </dgm:pt>
    <dgm:pt modelId="{31B70CC7-F8E7-434D-82AA-3C39BE09DE81}" type="parTrans" cxnId="{4AAF5EBF-254F-4109-8697-9F2A7127A590}">
      <dgm:prSet/>
      <dgm:spPr/>
      <dgm:t>
        <a:bodyPr/>
        <a:lstStyle/>
        <a:p>
          <a:endParaRPr lang="zh-CN" altLang="en-US"/>
        </a:p>
      </dgm:t>
    </dgm:pt>
    <dgm:pt modelId="{33C7E855-02CD-4917-A388-A16E038F92C2}" type="sibTrans" cxnId="{4AAF5EBF-254F-4109-8697-9F2A7127A590}">
      <dgm:prSet/>
      <dgm:spPr/>
      <dgm:t>
        <a:bodyPr/>
        <a:lstStyle/>
        <a:p>
          <a:endParaRPr lang="zh-CN" altLang="en-US"/>
        </a:p>
      </dgm:t>
    </dgm:pt>
    <dgm:pt modelId="{39C83619-DE2F-4534-873B-1BDA87E20E5C}">
      <dgm:prSet/>
      <dgm:spPr/>
      <dgm:t>
        <a:bodyPr/>
        <a:lstStyle/>
        <a:p>
          <a:r>
            <a:rPr lang="zh-CN" b="1"/>
            <a:t>支持水平扩</a:t>
          </a:r>
          <a:r>
            <a:rPr lang="zh-CN"/>
            <a:t>展</a:t>
          </a:r>
        </a:p>
      </dgm:t>
    </dgm:pt>
    <dgm:pt modelId="{63CA00BF-E502-41CA-8F80-382BF3B14977}" type="parTrans" cxnId="{117994E3-B894-42F7-8D6C-7917641FC651}">
      <dgm:prSet/>
      <dgm:spPr/>
      <dgm:t>
        <a:bodyPr/>
        <a:lstStyle/>
        <a:p>
          <a:endParaRPr lang="zh-CN" altLang="en-US"/>
        </a:p>
      </dgm:t>
    </dgm:pt>
    <dgm:pt modelId="{B876584D-91AA-4C9F-867A-F69C97C5A8B3}" type="sibTrans" cxnId="{117994E3-B894-42F7-8D6C-7917641FC651}">
      <dgm:prSet/>
      <dgm:spPr/>
      <dgm:t>
        <a:bodyPr/>
        <a:lstStyle/>
        <a:p>
          <a:endParaRPr lang="zh-CN" altLang="en-US"/>
        </a:p>
      </dgm:t>
    </dgm:pt>
    <dgm:pt modelId="{FA8E34DB-5693-4148-A568-505D03DF854F}">
      <dgm:prSet/>
      <dgm:spPr/>
      <dgm:t>
        <a:bodyPr/>
        <a:lstStyle/>
        <a:p>
          <a:r>
            <a:rPr lang="en-US" altLang="zh-CN" dirty="0"/>
            <a:t>.NET Core </a:t>
          </a:r>
          <a:r>
            <a:rPr lang="zh-CN" altLang="en-US" dirty="0"/>
            <a:t>的镜像体积都很小，</a:t>
          </a:r>
          <a:r>
            <a:rPr lang="en-US" altLang="zh-CN" dirty="0"/>
            <a:t>alpine</a:t>
          </a:r>
          <a:r>
            <a:rPr lang="zh-CN" altLang="en-US" dirty="0"/>
            <a:t>的镜像更小，带上应用程序通常</a:t>
          </a:r>
          <a:r>
            <a:rPr lang="en-US" altLang="zh-CN" dirty="0"/>
            <a:t>80M</a:t>
          </a:r>
          <a:endParaRPr lang="zh-CN" altLang="en-US" dirty="0"/>
        </a:p>
      </dgm:t>
    </dgm:pt>
    <dgm:pt modelId="{AE96D104-A357-4E7D-8979-82C492115346}" type="parTrans" cxnId="{5237EE2D-1684-4DF9-8A46-7F162E68248A}">
      <dgm:prSet/>
      <dgm:spPr/>
      <dgm:t>
        <a:bodyPr/>
        <a:lstStyle/>
        <a:p>
          <a:endParaRPr lang="zh-CN" altLang="en-US"/>
        </a:p>
      </dgm:t>
    </dgm:pt>
    <dgm:pt modelId="{F4D9DEE7-6D4A-426D-B438-E66D0F5C20BD}" type="sibTrans" cxnId="{5237EE2D-1684-4DF9-8A46-7F162E68248A}">
      <dgm:prSet/>
      <dgm:spPr/>
      <dgm:t>
        <a:bodyPr/>
        <a:lstStyle/>
        <a:p>
          <a:endParaRPr lang="zh-CN" altLang="en-US"/>
        </a:p>
      </dgm:t>
    </dgm:pt>
    <dgm:pt modelId="{DBE9890F-1544-46F6-998E-3EE55516412A}">
      <dgm:prSet/>
      <dgm:spPr/>
      <dgm:t>
        <a:bodyPr/>
        <a:lstStyle/>
        <a:p>
          <a:r>
            <a:rPr lang="zh-CN" altLang="en-US" dirty="0"/>
            <a:t>对于需要快速迭代、水平扩展的微服务应用而言，更快的的启动速度就意味着更高的交付效率，和更加快速的回滚。尤其当你需要发布一个有数百个副本的应用时，缓慢的启动速度就是时间杀手</a:t>
          </a:r>
        </a:p>
      </dgm:t>
    </dgm:pt>
    <dgm:pt modelId="{4E3390F5-3272-48F5-B336-11C671FD0A33}" type="parTrans" cxnId="{C51E4DE8-FBFB-4602-B953-69F414D79168}">
      <dgm:prSet/>
      <dgm:spPr/>
      <dgm:t>
        <a:bodyPr/>
        <a:lstStyle/>
        <a:p>
          <a:endParaRPr lang="zh-CN" altLang="en-US"/>
        </a:p>
      </dgm:t>
    </dgm:pt>
    <dgm:pt modelId="{31447C32-B4B4-40E9-9864-C1D9415BC0D9}" type="sibTrans" cxnId="{C51E4DE8-FBFB-4602-B953-69F414D79168}">
      <dgm:prSet/>
      <dgm:spPr/>
      <dgm:t>
        <a:bodyPr/>
        <a:lstStyle/>
        <a:p>
          <a:endParaRPr lang="zh-CN" altLang="en-US"/>
        </a:p>
      </dgm:t>
    </dgm:pt>
    <dgm:pt modelId="{381B8803-4FC9-43F3-ADA8-0B38634C8FCD}">
      <dgm:prSet/>
      <dgm:spPr/>
      <dgm:t>
        <a:bodyPr/>
        <a:lstStyle/>
        <a:p>
          <a:r>
            <a:rPr lang="en-US" altLang="en-US"/>
            <a:t>.NET Core</a:t>
          </a:r>
          <a:r>
            <a:rPr lang="zh-CN" altLang="en-US"/>
            <a:t>的 </a:t>
          </a:r>
          <a:r>
            <a:rPr lang="en-US" altLang="en-US"/>
            <a:t>CLR</a:t>
          </a:r>
          <a:r>
            <a:rPr lang="zh-CN" altLang="en-US"/>
            <a:t>启动速度非常快，降低启动时资源消耗，可以减少资源争抢，更好保障其他应用 </a:t>
          </a:r>
          <a:r>
            <a:rPr lang="en-US" altLang="en-US"/>
            <a:t>SLA</a:t>
          </a:r>
          <a:endParaRPr lang="zh-CN" altLang="en-US"/>
        </a:p>
      </dgm:t>
    </dgm:pt>
    <dgm:pt modelId="{17E7BFEC-9E32-4A1B-AC45-2977B8B5F5A7}" type="parTrans" cxnId="{9180DC55-CB35-4970-A2C1-BAA0C1562897}">
      <dgm:prSet/>
      <dgm:spPr/>
      <dgm:t>
        <a:bodyPr/>
        <a:lstStyle/>
        <a:p>
          <a:endParaRPr lang="zh-CN" altLang="en-US"/>
        </a:p>
      </dgm:t>
    </dgm:pt>
    <dgm:pt modelId="{CF328B4C-D7F4-410B-B88F-F18B09C0E0DB}" type="sibTrans" cxnId="{9180DC55-CB35-4970-A2C1-BAA0C1562897}">
      <dgm:prSet/>
      <dgm:spPr/>
      <dgm:t>
        <a:bodyPr/>
        <a:lstStyle/>
        <a:p>
          <a:endParaRPr lang="zh-CN" altLang="en-US"/>
        </a:p>
      </dgm:t>
    </dgm:pt>
    <dgm:pt modelId="{2299AEAA-E3B1-430C-9B23-FFF746EAD70E}">
      <dgm:prSet/>
      <dgm:spPr/>
      <dgm:t>
        <a:bodyPr/>
        <a:lstStyle/>
        <a:p>
          <a:r>
            <a:rPr lang="en-US" altLang="en-US"/>
            <a:t>.NET Core 3.0</a:t>
          </a:r>
          <a:r>
            <a:rPr lang="zh-CN" altLang="en-US"/>
            <a:t>默认更好的支持</a:t>
          </a:r>
          <a:r>
            <a:rPr lang="en-US" altLang="en-US"/>
            <a:t>Docker</a:t>
          </a:r>
          <a:r>
            <a:rPr lang="zh-CN" altLang="en-US"/>
            <a:t>资源限制，官方团队也在努力让</a:t>
          </a:r>
          <a:r>
            <a:rPr lang="en-US" altLang="en-US"/>
            <a:t>.NET Core</a:t>
          </a:r>
          <a:r>
            <a:rPr lang="zh-CN" altLang="en-US"/>
            <a:t>成为真正的容器运行时，使其在低内存环境中具有容器感知功能并高效运行</a:t>
          </a:r>
        </a:p>
      </dgm:t>
    </dgm:pt>
    <dgm:pt modelId="{AD6FD853-2641-4BB7-9766-2E0DF97F212E}" type="parTrans" cxnId="{F0F832A5-8D26-468F-BA75-8003502D2457}">
      <dgm:prSet/>
      <dgm:spPr/>
      <dgm:t>
        <a:bodyPr/>
        <a:lstStyle/>
        <a:p>
          <a:endParaRPr lang="zh-CN" altLang="en-US"/>
        </a:p>
      </dgm:t>
    </dgm:pt>
    <dgm:pt modelId="{64D5D026-F4DC-4742-A6B5-022B7A478856}" type="sibTrans" cxnId="{F0F832A5-8D26-468F-BA75-8003502D2457}">
      <dgm:prSet/>
      <dgm:spPr/>
      <dgm:t>
        <a:bodyPr/>
        <a:lstStyle/>
        <a:p>
          <a:endParaRPr lang="zh-CN" altLang="en-US"/>
        </a:p>
      </dgm:t>
    </dgm:pt>
    <dgm:pt modelId="{4546CB56-7481-4802-9B02-7AD48946D2BB}" type="pres">
      <dgm:prSet presAssocID="{108320D7-483D-48F3-875F-E2D398043A5E}" presName="Name0" presStyleCnt="0">
        <dgm:presLayoutVars>
          <dgm:dir/>
          <dgm:animLvl val="lvl"/>
          <dgm:resizeHandles val="exact"/>
        </dgm:presLayoutVars>
      </dgm:prSet>
      <dgm:spPr/>
    </dgm:pt>
    <dgm:pt modelId="{D0C8EA74-E83A-4C62-B40A-5E1480052AFD}" type="pres">
      <dgm:prSet presAssocID="{390BE361-D7ED-4816-9723-7A339BCD7082}" presName="composite" presStyleCnt="0"/>
      <dgm:spPr/>
    </dgm:pt>
    <dgm:pt modelId="{3D2B2BE1-8479-4173-9D4E-0A18B753F97F}" type="pres">
      <dgm:prSet presAssocID="{390BE361-D7ED-4816-9723-7A339BCD708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9222DE2-72A7-4916-B171-3666937B670B}" type="pres">
      <dgm:prSet presAssocID="{390BE361-D7ED-4816-9723-7A339BCD7082}" presName="desTx" presStyleLbl="alignAccFollowNode1" presStyleIdx="0" presStyleCnt="4" custScaleY="96099">
        <dgm:presLayoutVars>
          <dgm:bulletEnabled val="1"/>
        </dgm:presLayoutVars>
      </dgm:prSet>
      <dgm:spPr/>
    </dgm:pt>
    <dgm:pt modelId="{0BCCEABB-1F1B-4098-ADEA-63C777E03916}" type="pres">
      <dgm:prSet presAssocID="{9C6BFCDB-D51F-4086-9EA6-C6404F1E4365}" presName="space" presStyleCnt="0"/>
      <dgm:spPr/>
    </dgm:pt>
    <dgm:pt modelId="{16F3DE17-F033-4AC1-95AC-38EA3F6E74B3}" type="pres">
      <dgm:prSet presAssocID="{56AAA3A4-D3A9-4F68-BF72-6C864B57BDD5}" presName="composite" presStyleCnt="0"/>
      <dgm:spPr/>
    </dgm:pt>
    <dgm:pt modelId="{2CAB43BD-403C-4DF6-9246-033ED5A7FA04}" type="pres">
      <dgm:prSet presAssocID="{56AAA3A4-D3A9-4F68-BF72-6C864B57BDD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D4A5439-7753-4BC4-8C0E-C64AECA50A44}" type="pres">
      <dgm:prSet presAssocID="{56AAA3A4-D3A9-4F68-BF72-6C864B57BDD5}" presName="desTx" presStyleLbl="alignAccFollowNode1" presStyleIdx="1" presStyleCnt="4">
        <dgm:presLayoutVars>
          <dgm:bulletEnabled val="1"/>
        </dgm:presLayoutVars>
      </dgm:prSet>
      <dgm:spPr/>
    </dgm:pt>
    <dgm:pt modelId="{513C6E0A-D4EE-4686-B6A0-B3E22E043C24}" type="pres">
      <dgm:prSet presAssocID="{9839DEC4-7717-4159-A752-A884C2255F12}" presName="space" presStyleCnt="0"/>
      <dgm:spPr/>
    </dgm:pt>
    <dgm:pt modelId="{E023E26D-0508-4B0D-8C2C-244A4DF757E5}" type="pres">
      <dgm:prSet presAssocID="{A9295F6C-7563-4172-84D9-1E31FA15F0D5}" presName="composite" presStyleCnt="0"/>
      <dgm:spPr/>
    </dgm:pt>
    <dgm:pt modelId="{D26473C0-5884-4D15-B1FD-0821FC2EC814}" type="pres">
      <dgm:prSet presAssocID="{A9295F6C-7563-4172-84D9-1E31FA15F0D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3A95EF8-9048-4C5B-BE15-661812FFE2C1}" type="pres">
      <dgm:prSet presAssocID="{A9295F6C-7563-4172-84D9-1E31FA15F0D5}" presName="desTx" presStyleLbl="alignAccFollowNode1" presStyleIdx="2" presStyleCnt="4">
        <dgm:presLayoutVars>
          <dgm:bulletEnabled val="1"/>
        </dgm:presLayoutVars>
      </dgm:prSet>
      <dgm:spPr/>
    </dgm:pt>
    <dgm:pt modelId="{972BFFCE-43EB-491B-A833-4F26851376F8}" type="pres">
      <dgm:prSet presAssocID="{33C7E855-02CD-4917-A388-A16E038F92C2}" presName="space" presStyleCnt="0"/>
      <dgm:spPr/>
    </dgm:pt>
    <dgm:pt modelId="{95EB80A3-5F9C-40E2-831B-F5D89B1E7D9E}" type="pres">
      <dgm:prSet presAssocID="{39C83619-DE2F-4534-873B-1BDA87E20E5C}" presName="composite" presStyleCnt="0"/>
      <dgm:spPr/>
    </dgm:pt>
    <dgm:pt modelId="{F507B6FB-9CB5-4037-A397-829F3B18FA07}" type="pres">
      <dgm:prSet presAssocID="{39C83619-DE2F-4534-873B-1BDA87E20E5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FEC49AE-62A7-430D-B61F-2DFC8D72BCB5}" type="pres">
      <dgm:prSet presAssocID="{39C83619-DE2F-4534-873B-1BDA87E20E5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237EE2D-1684-4DF9-8A46-7F162E68248A}" srcId="{390BE361-D7ED-4816-9723-7A339BCD7082}" destId="{FA8E34DB-5693-4148-A568-505D03DF854F}" srcOrd="0" destOrd="0" parTransId="{AE96D104-A357-4E7D-8979-82C492115346}" sibTransId="{F4D9DEE7-6D4A-426D-B438-E66D0F5C20BD}"/>
    <dgm:cxn modelId="{13ADDF35-4DE3-40A5-A6A1-1D55979F7843}" type="presOf" srcId="{381B8803-4FC9-43F3-ADA8-0B38634C8FCD}" destId="{43A95EF8-9048-4C5B-BE15-661812FFE2C1}" srcOrd="0" destOrd="0" presId="urn:microsoft.com/office/officeart/2005/8/layout/hList1"/>
    <dgm:cxn modelId="{FE540138-647C-475A-B5CD-B69AC3493904}" srcId="{108320D7-483D-48F3-875F-E2D398043A5E}" destId="{56AAA3A4-D3A9-4F68-BF72-6C864B57BDD5}" srcOrd="1" destOrd="0" parTransId="{0D22618A-CE4B-4A82-A8F8-E640CF43E368}" sibTransId="{9839DEC4-7717-4159-A752-A884C2255F12}"/>
    <dgm:cxn modelId="{25CB6044-5FCD-4F1F-9A68-3CD311A5EF07}" type="presOf" srcId="{39C83619-DE2F-4534-873B-1BDA87E20E5C}" destId="{F507B6FB-9CB5-4037-A397-829F3B18FA07}" srcOrd="0" destOrd="0" presId="urn:microsoft.com/office/officeart/2005/8/layout/hList1"/>
    <dgm:cxn modelId="{9180DC55-CB35-4970-A2C1-BAA0C1562897}" srcId="{A9295F6C-7563-4172-84D9-1E31FA15F0D5}" destId="{381B8803-4FC9-43F3-ADA8-0B38634C8FCD}" srcOrd="0" destOrd="0" parTransId="{17E7BFEC-9E32-4A1B-AC45-2977B8B5F5A7}" sibTransId="{CF328B4C-D7F4-410B-B88F-F18B09C0E0DB}"/>
    <dgm:cxn modelId="{3CB4E17D-5978-4D26-8B3E-40D9FF85AB41}" type="presOf" srcId="{A9295F6C-7563-4172-84D9-1E31FA15F0D5}" destId="{D26473C0-5884-4D15-B1FD-0821FC2EC814}" srcOrd="0" destOrd="0" presId="urn:microsoft.com/office/officeart/2005/8/layout/hList1"/>
    <dgm:cxn modelId="{A217BD92-8BC4-42B5-9183-D2872EEB7B9D}" type="presOf" srcId="{56AAA3A4-D3A9-4F68-BF72-6C864B57BDD5}" destId="{2CAB43BD-403C-4DF6-9246-033ED5A7FA04}" srcOrd="0" destOrd="0" presId="urn:microsoft.com/office/officeart/2005/8/layout/hList1"/>
    <dgm:cxn modelId="{35FA4493-25D4-49B3-A4D0-FCF9776AAAA9}" type="presOf" srcId="{DBE9890F-1544-46F6-998E-3EE55516412A}" destId="{8D4A5439-7753-4BC4-8C0E-C64AECA50A44}" srcOrd="0" destOrd="0" presId="urn:microsoft.com/office/officeart/2005/8/layout/hList1"/>
    <dgm:cxn modelId="{F0F832A5-8D26-468F-BA75-8003502D2457}" srcId="{39C83619-DE2F-4534-873B-1BDA87E20E5C}" destId="{2299AEAA-E3B1-430C-9B23-FFF746EAD70E}" srcOrd="0" destOrd="0" parTransId="{AD6FD853-2641-4BB7-9766-2E0DF97F212E}" sibTransId="{64D5D026-F4DC-4742-A6B5-022B7A478856}"/>
    <dgm:cxn modelId="{5A46CDA6-4A34-4C71-B24C-EE72754BEA99}" type="presOf" srcId="{108320D7-483D-48F3-875F-E2D398043A5E}" destId="{4546CB56-7481-4802-9B02-7AD48946D2BB}" srcOrd="0" destOrd="0" presId="urn:microsoft.com/office/officeart/2005/8/layout/hList1"/>
    <dgm:cxn modelId="{292B87AF-254C-49DC-8D9E-A88C31524E88}" srcId="{108320D7-483D-48F3-875F-E2D398043A5E}" destId="{390BE361-D7ED-4816-9723-7A339BCD7082}" srcOrd="0" destOrd="0" parTransId="{1C67571E-6BF2-4218-B0DD-CCD60FE84946}" sibTransId="{9C6BFCDB-D51F-4086-9EA6-C6404F1E4365}"/>
    <dgm:cxn modelId="{81F4FFB1-456A-4A2D-9979-8D0B49C9BE28}" type="presOf" srcId="{2299AEAA-E3B1-430C-9B23-FFF746EAD70E}" destId="{8FEC49AE-62A7-430D-B61F-2DFC8D72BCB5}" srcOrd="0" destOrd="0" presId="urn:microsoft.com/office/officeart/2005/8/layout/hList1"/>
    <dgm:cxn modelId="{4AAF5EBF-254F-4109-8697-9F2A7127A590}" srcId="{108320D7-483D-48F3-875F-E2D398043A5E}" destId="{A9295F6C-7563-4172-84D9-1E31FA15F0D5}" srcOrd="2" destOrd="0" parTransId="{31B70CC7-F8E7-434D-82AA-3C39BE09DE81}" sibTransId="{33C7E855-02CD-4917-A388-A16E038F92C2}"/>
    <dgm:cxn modelId="{85C408CD-D4AB-4F36-8EB2-89BA05D45AA1}" type="presOf" srcId="{FA8E34DB-5693-4148-A568-505D03DF854F}" destId="{69222DE2-72A7-4916-B171-3666937B670B}" srcOrd="0" destOrd="0" presId="urn:microsoft.com/office/officeart/2005/8/layout/hList1"/>
    <dgm:cxn modelId="{117994E3-B894-42F7-8D6C-7917641FC651}" srcId="{108320D7-483D-48F3-875F-E2D398043A5E}" destId="{39C83619-DE2F-4534-873B-1BDA87E20E5C}" srcOrd="3" destOrd="0" parTransId="{63CA00BF-E502-41CA-8F80-382BF3B14977}" sibTransId="{B876584D-91AA-4C9F-867A-F69C97C5A8B3}"/>
    <dgm:cxn modelId="{C51E4DE8-FBFB-4602-B953-69F414D79168}" srcId="{56AAA3A4-D3A9-4F68-BF72-6C864B57BDD5}" destId="{DBE9890F-1544-46F6-998E-3EE55516412A}" srcOrd="0" destOrd="0" parTransId="{4E3390F5-3272-48F5-B336-11C671FD0A33}" sibTransId="{31447C32-B4B4-40E9-9864-C1D9415BC0D9}"/>
    <dgm:cxn modelId="{7F3E25F4-E28C-4EA6-A398-26BB69C414A0}" type="presOf" srcId="{390BE361-D7ED-4816-9723-7A339BCD7082}" destId="{3D2B2BE1-8479-4173-9D4E-0A18B753F97F}" srcOrd="0" destOrd="0" presId="urn:microsoft.com/office/officeart/2005/8/layout/hList1"/>
    <dgm:cxn modelId="{9D1A247A-5B5D-4E33-8192-DEB9951DCB54}" type="presParOf" srcId="{4546CB56-7481-4802-9B02-7AD48946D2BB}" destId="{D0C8EA74-E83A-4C62-B40A-5E1480052AFD}" srcOrd="0" destOrd="0" presId="urn:microsoft.com/office/officeart/2005/8/layout/hList1"/>
    <dgm:cxn modelId="{12F2F601-1D2C-45EE-A3FC-5B9B6F01B0FB}" type="presParOf" srcId="{D0C8EA74-E83A-4C62-B40A-5E1480052AFD}" destId="{3D2B2BE1-8479-4173-9D4E-0A18B753F97F}" srcOrd="0" destOrd="0" presId="urn:microsoft.com/office/officeart/2005/8/layout/hList1"/>
    <dgm:cxn modelId="{B4880EDB-51E6-44D6-9E08-792BCB97E2FC}" type="presParOf" srcId="{D0C8EA74-E83A-4C62-B40A-5E1480052AFD}" destId="{69222DE2-72A7-4916-B171-3666937B670B}" srcOrd="1" destOrd="0" presId="urn:microsoft.com/office/officeart/2005/8/layout/hList1"/>
    <dgm:cxn modelId="{FCF24E07-8422-46F8-A5FC-EC2F58E81227}" type="presParOf" srcId="{4546CB56-7481-4802-9B02-7AD48946D2BB}" destId="{0BCCEABB-1F1B-4098-ADEA-63C777E03916}" srcOrd="1" destOrd="0" presId="urn:microsoft.com/office/officeart/2005/8/layout/hList1"/>
    <dgm:cxn modelId="{C77D9B1D-A2B5-4D9D-971F-BFF2FEE68447}" type="presParOf" srcId="{4546CB56-7481-4802-9B02-7AD48946D2BB}" destId="{16F3DE17-F033-4AC1-95AC-38EA3F6E74B3}" srcOrd="2" destOrd="0" presId="urn:microsoft.com/office/officeart/2005/8/layout/hList1"/>
    <dgm:cxn modelId="{18089B99-74CD-40B9-9AFC-7008770B54D3}" type="presParOf" srcId="{16F3DE17-F033-4AC1-95AC-38EA3F6E74B3}" destId="{2CAB43BD-403C-4DF6-9246-033ED5A7FA04}" srcOrd="0" destOrd="0" presId="urn:microsoft.com/office/officeart/2005/8/layout/hList1"/>
    <dgm:cxn modelId="{36EFF550-A3C1-4C6E-A0A1-6AC9F96A7CE3}" type="presParOf" srcId="{16F3DE17-F033-4AC1-95AC-38EA3F6E74B3}" destId="{8D4A5439-7753-4BC4-8C0E-C64AECA50A44}" srcOrd="1" destOrd="0" presId="urn:microsoft.com/office/officeart/2005/8/layout/hList1"/>
    <dgm:cxn modelId="{A4D96171-1297-4C5F-A61A-0DE665C83E75}" type="presParOf" srcId="{4546CB56-7481-4802-9B02-7AD48946D2BB}" destId="{513C6E0A-D4EE-4686-B6A0-B3E22E043C24}" srcOrd="3" destOrd="0" presId="urn:microsoft.com/office/officeart/2005/8/layout/hList1"/>
    <dgm:cxn modelId="{8337AE81-1619-458B-B5AE-C15A67EAE64A}" type="presParOf" srcId="{4546CB56-7481-4802-9B02-7AD48946D2BB}" destId="{E023E26D-0508-4B0D-8C2C-244A4DF757E5}" srcOrd="4" destOrd="0" presId="urn:microsoft.com/office/officeart/2005/8/layout/hList1"/>
    <dgm:cxn modelId="{ACB0F6D8-3260-4ED4-B4BB-DE5841807F44}" type="presParOf" srcId="{E023E26D-0508-4B0D-8C2C-244A4DF757E5}" destId="{D26473C0-5884-4D15-B1FD-0821FC2EC814}" srcOrd="0" destOrd="0" presId="urn:microsoft.com/office/officeart/2005/8/layout/hList1"/>
    <dgm:cxn modelId="{8B88C259-BE2C-4A30-8BAF-16E0F3856D01}" type="presParOf" srcId="{E023E26D-0508-4B0D-8C2C-244A4DF757E5}" destId="{43A95EF8-9048-4C5B-BE15-661812FFE2C1}" srcOrd="1" destOrd="0" presId="urn:microsoft.com/office/officeart/2005/8/layout/hList1"/>
    <dgm:cxn modelId="{C0011D89-C03F-4773-B3F7-F4F07AE98E6F}" type="presParOf" srcId="{4546CB56-7481-4802-9B02-7AD48946D2BB}" destId="{972BFFCE-43EB-491B-A833-4F26851376F8}" srcOrd="5" destOrd="0" presId="urn:microsoft.com/office/officeart/2005/8/layout/hList1"/>
    <dgm:cxn modelId="{D28C0493-6D7D-4658-BB83-A1D63A17B771}" type="presParOf" srcId="{4546CB56-7481-4802-9B02-7AD48946D2BB}" destId="{95EB80A3-5F9C-40E2-831B-F5D89B1E7D9E}" srcOrd="6" destOrd="0" presId="urn:microsoft.com/office/officeart/2005/8/layout/hList1"/>
    <dgm:cxn modelId="{A22F0C63-A992-48F9-ABAE-0B70FEEFCD86}" type="presParOf" srcId="{95EB80A3-5F9C-40E2-831B-F5D89B1E7D9E}" destId="{F507B6FB-9CB5-4037-A397-829F3B18FA07}" srcOrd="0" destOrd="0" presId="urn:microsoft.com/office/officeart/2005/8/layout/hList1"/>
    <dgm:cxn modelId="{153F6FFE-7BBC-48A6-A130-607E89E93B46}" type="presParOf" srcId="{95EB80A3-5F9C-40E2-831B-F5D89B1E7D9E}" destId="{8FEC49AE-62A7-430D-B61F-2DFC8D72BC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8320D7-483D-48F3-875F-E2D398043A5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0BE361-D7ED-4816-9723-7A339BCD708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 altLang="en-US" b="1"/>
            <a:t>华为云的</a:t>
          </a:r>
          <a:r>
            <a:rPr lang="en-US" altLang="zh-CN" b="1"/>
            <a:t>.NET SDK</a:t>
          </a:r>
          <a:r>
            <a:rPr lang="zh-CN" altLang="en-US" b="1"/>
            <a:t> </a:t>
          </a:r>
          <a:endParaRPr lang="zh-CN"/>
        </a:p>
      </dgm:t>
    </dgm:pt>
    <dgm:pt modelId="{1C67571E-6BF2-4218-B0DD-CCD60FE84946}" type="parTrans" cxnId="{292B87AF-254C-49DC-8D9E-A88C31524E88}">
      <dgm:prSet/>
      <dgm:spPr/>
      <dgm:t>
        <a:bodyPr/>
        <a:lstStyle/>
        <a:p>
          <a:endParaRPr lang="zh-CN" altLang="en-US"/>
        </a:p>
      </dgm:t>
    </dgm:pt>
    <dgm:pt modelId="{9C6BFCDB-D51F-4086-9EA6-C6404F1E4365}" type="sibTrans" cxnId="{292B87AF-254C-49DC-8D9E-A88C31524E88}">
      <dgm:prSet/>
      <dgm:spPr/>
      <dgm:t>
        <a:bodyPr/>
        <a:lstStyle/>
        <a:p>
          <a:endParaRPr lang="zh-CN" altLang="en-US"/>
        </a:p>
      </dgm:t>
    </dgm:pt>
    <dgm:pt modelId="{56AAA3A4-D3A9-4F68-BF72-6C864B57BD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 altLang="en-US" b="1"/>
            <a:t>传统</a:t>
          </a:r>
          <a:r>
            <a:rPr lang="en-US" altLang="zh-CN" b="1"/>
            <a:t>.NET</a:t>
          </a:r>
          <a:r>
            <a:rPr lang="zh-CN" altLang="en-US" b="1"/>
            <a:t>应用上 </a:t>
          </a:r>
          <a:endParaRPr lang="zh-CN"/>
        </a:p>
      </dgm:t>
    </dgm:pt>
    <dgm:pt modelId="{0D22618A-CE4B-4A82-A8F8-E640CF43E368}" type="parTrans" cxnId="{FE540138-647C-475A-B5CD-B69AC3493904}">
      <dgm:prSet/>
      <dgm:spPr/>
      <dgm:t>
        <a:bodyPr/>
        <a:lstStyle/>
        <a:p>
          <a:endParaRPr lang="zh-CN" altLang="en-US"/>
        </a:p>
      </dgm:t>
    </dgm:pt>
    <dgm:pt modelId="{9839DEC4-7717-4159-A752-A884C2255F12}" type="sibTrans" cxnId="{FE540138-647C-475A-B5CD-B69AC3493904}">
      <dgm:prSet/>
      <dgm:spPr/>
      <dgm:t>
        <a:bodyPr/>
        <a:lstStyle/>
        <a:p>
          <a:endParaRPr lang="zh-CN" altLang="en-US"/>
        </a:p>
      </dgm:t>
    </dgm:pt>
    <dgm:pt modelId="{A9295F6C-7563-4172-84D9-1E31FA15F0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 altLang="en-US" b="1"/>
            <a:t>鲲鹏服务器生态</a:t>
          </a:r>
        </a:p>
      </dgm:t>
    </dgm:pt>
    <dgm:pt modelId="{31B70CC7-F8E7-434D-82AA-3C39BE09DE81}" type="parTrans" cxnId="{4AAF5EBF-254F-4109-8697-9F2A7127A590}">
      <dgm:prSet/>
      <dgm:spPr/>
      <dgm:t>
        <a:bodyPr/>
        <a:lstStyle/>
        <a:p>
          <a:endParaRPr lang="zh-CN" altLang="en-US"/>
        </a:p>
      </dgm:t>
    </dgm:pt>
    <dgm:pt modelId="{33C7E855-02CD-4917-A388-A16E038F92C2}" type="sibTrans" cxnId="{4AAF5EBF-254F-4109-8697-9F2A7127A590}">
      <dgm:prSet/>
      <dgm:spPr/>
      <dgm:t>
        <a:bodyPr/>
        <a:lstStyle/>
        <a:p>
          <a:endParaRPr lang="zh-CN" altLang="en-US"/>
        </a:p>
      </dgm:t>
    </dgm:pt>
    <dgm:pt modelId="{39C83619-DE2F-4534-873B-1BDA87E20E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 altLang="en-US" b="1"/>
            <a:t>华为云容器引擎</a:t>
          </a:r>
        </a:p>
      </dgm:t>
    </dgm:pt>
    <dgm:pt modelId="{63CA00BF-E502-41CA-8F80-382BF3B14977}" type="parTrans" cxnId="{117994E3-B894-42F7-8D6C-7917641FC651}">
      <dgm:prSet/>
      <dgm:spPr/>
      <dgm:t>
        <a:bodyPr/>
        <a:lstStyle/>
        <a:p>
          <a:endParaRPr lang="zh-CN" altLang="en-US"/>
        </a:p>
      </dgm:t>
    </dgm:pt>
    <dgm:pt modelId="{B876584D-91AA-4C9F-867A-F69C97C5A8B3}" type="sibTrans" cxnId="{117994E3-B894-42F7-8D6C-7917641FC651}">
      <dgm:prSet/>
      <dgm:spPr/>
      <dgm:t>
        <a:bodyPr/>
        <a:lstStyle/>
        <a:p>
          <a:endParaRPr lang="zh-CN" altLang="en-US"/>
        </a:p>
      </dgm:t>
    </dgm:pt>
    <dgm:pt modelId="{FA8E34DB-5693-4148-A568-505D03DF854F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华为云的服务的</a:t>
          </a:r>
          <a:r>
            <a:rPr lang="en-US" altLang="zh-CN" dirty="0"/>
            <a:t>.NET SDK</a:t>
          </a:r>
          <a:r>
            <a:rPr lang="zh-CN" altLang="en-US" dirty="0"/>
            <a:t>相对不完善，这块希望华为云能够加大支持力度，通常服务</a:t>
          </a:r>
          <a:r>
            <a:rPr lang="en-US" altLang="zh-CN" dirty="0"/>
            <a:t>API</a:t>
          </a:r>
          <a:r>
            <a:rPr lang="zh-CN" altLang="en-US" dirty="0"/>
            <a:t>都是</a:t>
          </a:r>
          <a:r>
            <a:rPr lang="en-US" altLang="zh-CN" dirty="0"/>
            <a:t>RESTful </a:t>
          </a:r>
          <a:r>
            <a:rPr lang="zh-CN" altLang="en-US" dirty="0"/>
            <a:t>，自己封装一下也很容易</a:t>
          </a:r>
        </a:p>
      </dgm:t>
    </dgm:pt>
    <dgm:pt modelId="{AE96D104-A357-4E7D-8979-82C492115346}" type="parTrans" cxnId="{5237EE2D-1684-4DF9-8A46-7F162E68248A}">
      <dgm:prSet/>
      <dgm:spPr/>
      <dgm:t>
        <a:bodyPr/>
        <a:lstStyle/>
        <a:p>
          <a:endParaRPr lang="zh-CN" altLang="en-US"/>
        </a:p>
      </dgm:t>
    </dgm:pt>
    <dgm:pt modelId="{F4D9DEE7-6D4A-426D-B438-E66D0F5C20BD}" type="sibTrans" cxnId="{5237EE2D-1684-4DF9-8A46-7F162E68248A}">
      <dgm:prSet/>
      <dgm:spPr/>
      <dgm:t>
        <a:bodyPr/>
        <a:lstStyle/>
        <a:p>
          <a:endParaRPr lang="zh-CN" altLang="en-US"/>
        </a:p>
      </dgm:t>
    </dgm:pt>
    <dgm:pt modelId="{DBE9890F-1544-46F6-998E-3EE55516412A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 </a:t>
          </a:r>
          <a:r>
            <a:rPr lang="en-US" altLang="en-US" dirty="0"/>
            <a:t>.NET  </a:t>
          </a:r>
          <a:r>
            <a:rPr lang="zh-CN" altLang="en-US" dirty="0"/>
            <a:t>应用采用华为云托管服务进行优化，以及采用云原生架构进行演进</a:t>
          </a:r>
        </a:p>
      </dgm:t>
    </dgm:pt>
    <dgm:pt modelId="{4E3390F5-3272-48F5-B336-11C671FD0A33}" type="parTrans" cxnId="{C51E4DE8-FBFB-4602-B953-69F414D79168}">
      <dgm:prSet/>
      <dgm:spPr/>
      <dgm:t>
        <a:bodyPr/>
        <a:lstStyle/>
        <a:p>
          <a:endParaRPr lang="zh-CN" altLang="en-US"/>
        </a:p>
      </dgm:t>
    </dgm:pt>
    <dgm:pt modelId="{31447C32-B4B4-40E9-9864-C1D9415BC0D9}" type="sibTrans" cxnId="{C51E4DE8-FBFB-4602-B953-69F414D79168}">
      <dgm:prSet/>
      <dgm:spPr/>
      <dgm:t>
        <a:bodyPr/>
        <a:lstStyle/>
        <a:p>
          <a:endParaRPr lang="zh-CN" altLang="en-US"/>
        </a:p>
      </dgm:t>
    </dgm:pt>
    <dgm:pt modelId="{381B8803-4FC9-43F3-ADA8-0B38634C8F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en-US" dirty="0"/>
            <a:t>ARM </a:t>
          </a:r>
          <a:r>
            <a:rPr lang="zh-CN" altLang="en-US" dirty="0"/>
            <a:t>服务器架构下，</a:t>
          </a:r>
          <a:r>
            <a:rPr lang="en-US" altLang="en-US" dirty="0"/>
            <a:t>.NET </a:t>
          </a:r>
          <a:r>
            <a:rPr lang="zh-CN" altLang="en-US" dirty="0"/>
            <a:t>应用迁移到</a:t>
          </a:r>
          <a:r>
            <a:rPr lang="en-US" altLang="en-US" dirty="0"/>
            <a:t>.NET Core, .NET Core</a:t>
          </a:r>
          <a:r>
            <a:rPr lang="zh-CN" altLang="en-US" dirty="0"/>
            <a:t>完全兼容</a:t>
          </a:r>
          <a:r>
            <a:rPr lang="en-US" altLang="en-US" dirty="0"/>
            <a:t>ARM</a:t>
          </a:r>
          <a:r>
            <a:rPr lang="zh-CN" altLang="en-US" dirty="0"/>
            <a:t>服务器 </a:t>
          </a:r>
        </a:p>
      </dgm:t>
    </dgm:pt>
    <dgm:pt modelId="{17E7BFEC-9E32-4A1B-AC45-2977B8B5F5A7}" type="parTrans" cxnId="{9180DC55-CB35-4970-A2C1-BAA0C1562897}">
      <dgm:prSet/>
      <dgm:spPr/>
      <dgm:t>
        <a:bodyPr/>
        <a:lstStyle/>
        <a:p>
          <a:endParaRPr lang="zh-CN" altLang="en-US"/>
        </a:p>
      </dgm:t>
    </dgm:pt>
    <dgm:pt modelId="{CF328B4C-D7F4-410B-B88F-F18B09C0E0DB}" type="sibTrans" cxnId="{9180DC55-CB35-4970-A2C1-BAA0C1562897}">
      <dgm:prSet/>
      <dgm:spPr/>
      <dgm:t>
        <a:bodyPr/>
        <a:lstStyle/>
        <a:p>
          <a:endParaRPr lang="zh-CN" altLang="en-US"/>
        </a:p>
      </dgm:t>
    </dgm:pt>
    <dgm:pt modelId="{2299AEAA-E3B1-430C-9B23-FFF746EAD7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en-US" dirty="0"/>
            <a:t>.NET Core </a:t>
          </a:r>
          <a:r>
            <a:rPr lang="zh-CN" altLang="en-US" dirty="0"/>
            <a:t>的云原生特性，非常适合应用的容器化，非常适合云原生解决方案</a:t>
          </a:r>
        </a:p>
      </dgm:t>
    </dgm:pt>
    <dgm:pt modelId="{AD6FD853-2641-4BB7-9766-2E0DF97F212E}" type="parTrans" cxnId="{F0F832A5-8D26-468F-BA75-8003502D2457}">
      <dgm:prSet/>
      <dgm:spPr/>
      <dgm:t>
        <a:bodyPr/>
        <a:lstStyle/>
        <a:p>
          <a:endParaRPr lang="zh-CN" altLang="en-US"/>
        </a:p>
      </dgm:t>
    </dgm:pt>
    <dgm:pt modelId="{64D5D026-F4DC-4742-A6B5-022B7A478856}" type="sibTrans" cxnId="{F0F832A5-8D26-468F-BA75-8003502D2457}">
      <dgm:prSet/>
      <dgm:spPr/>
      <dgm:t>
        <a:bodyPr/>
        <a:lstStyle/>
        <a:p>
          <a:endParaRPr lang="zh-CN" altLang="en-US"/>
        </a:p>
      </dgm:t>
    </dgm:pt>
    <dgm:pt modelId="{DD10046E-629A-48D3-B832-98C466CC31FF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dirty="0"/>
        </a:p>
      </dgm:t>
    </dgm:pt>
    <dgm:pt modelId="{36D275BC-FCB6-44CA-B232-9BF1A35CE71E}" type="parTrans" cxnId="{4865A9F8-08BD-4592-9A1E-F1FDCF5B1E95}">
      <dgm:prSet/>
      <dgm:spPr/>
      <dgm:t>
        <a:bodyPr/>
        <a:lstStyle/>
        <a:p>
          <a:endParaRPr lang="zh-CN" altLang="en-US"/>
        </a:p>
      </dgm:t>
    </dgm:pt>
    <dgm:pt modelId="{5B626B92-B0EB-4415-B85B-6FCDEEA0A9A9}" type="sibTrans" cxnId="{4865A9F8-08BD-4592-9A1E-F1FDCF5B1E95}">
      <dgm:prSet/>
      <dgm:spPr/>
      <dgm:t>
        <a:bodyPr/>
        <a:lstStyle/>
        <a:p>
          <a:endParaRPr lang="zh-CN" altLang="en-US"/>
        </a:p>
      </dgm:t>
    </dgm:pt>
    <dgm:pt modelId="{579F96B2-54B8-4A7D-88D5-8D6A4D08CA39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altLang="en-US" dirty="0"/>
            <a:t>支持最新的</a:t>
          </a:r>
          <a:r>
            <a:rPr lang="en-US" altLang="zh-CN" dirty="0"/>
            <a:t>Windows</a:t>
          </a:r>
          <a:r>
            <a:rPr lang="zh-CN" altLang="en-US" dirty="0"/>
            <a:t>操作系统</a:t>
          </a:r>
        </a:p>
      </dgm:t>
    </dgm:pt>
    <dgm:pt modelId="{9C53B355-5F08-4C00-ADE5-CA02F676623E}" type="parTrans" cxnId="{448764BF-1B04-431D-B067-0255445726F6}">
      <dgm:prSet/>
      <dgm:spPr/>
      <dgm:t>
        <a:bodyPr/>
        <a:lstStyle/>
        <a:p>
          <a:endParaRPr lang="zh-CN" altLang="en-US"/>
        </a:p>
      </dgm:t>
    </dgm:pt>
    <dgm:pt modelId="{6DEE9F90-5B50-4FCB-8DE6-DC8838DED3FA}" type="sibTrans" cxnId="{448764BF-1B04-431D-B067-0255445726F6}">
      <dgm:prSet/>
      <dgm:spPr/>
    </dgm:pt>
    <dgm:pt modelId="{3B7919CF-C26A-433B-93A0-84FB87FF9C4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dirty="0"/>
        </a:p>
      </dgm:t>
    </dgm:pt>
    <dgm:pt modelId="{CA110857-9955-46AA-A02F-059EE628B04E}" type="parTrans" cxnId="{FC0AA3E2-DE88-4136-A811-C22E80D82FD4}">
      <dgm:prSet/>
      <dgm:spPr/>
      <dgm:t>
        <a:bodyPr/>
        <a:lstStyle/>
        <a:p>
          <a:endParaRPr lang="zh-CN" altLang="en-US"/>
        </a:p>
      </dgm:t>
    </dgm:pt>
    <dgm:pt modelId="{D9E5DEF8-9093-4D91-B630-0ABDF35CA9C4}" type="sibTrans" cxnId="{FC0AA3E2-DE88-4136-A811-C22E80D82FD4}">
      <dgm:prSet/>
      <dgm:spPr/>
      <dgm:t>
        <a:bodyPr/>
        <a:lstStyle/>
        <a:p>
          <a:endParaRPr lang="zh-CN" altLang="en-US"/>
        </a:p>
      </dgm:t>
    </dgm:pt>
    <dgm:pt modelId="{ED7CA779-6060-4E89-840C-81853560EFA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dirty="0"/>
        </a:p>
      </dgm:t>
    </dgm:pt>
    <dgm:pt modelId="{322BDB62-6931-4B75-A5B0-F140AF6EFACC}" type="parTrans" cxnId="{3BF301EB-1023-47C4-98B3-D41A1144687D}">
      <dgm:prSet/>
      <dgm:spPr/>
      <dgm:t>
        <a:bodyPr/>
        <a:lstStyle/>
        <a:p>
          <a:endParaRPr lang="zh-CN" altLang="en-US"/>
        </a:p>
      </dgm:t>
    </dgm:pt>
    <dgm:pt modelId="{28A31980-192A-4869-8043-067D3ED2A583}" type="sibTrans" cxnId="{3BF301EB-1023-47C4-98B3-D41A1144687D}">
      <dgm:prSet/>
      <dgm:spPr/>
      <dgm:t>
        <a:bodyPr/>
        <a:lstStyle/>
        <a:p>
          <a:endParaRPr lang="zh-CN" altLang="en-US"/>
        </a:p>
      </dgm:t>
    </dgm:pt>
    <dgm:pt modelId="{B320E8E0-23B5-4612-9B08-3D94181BB04A}" type="pres">
      <dgm:prSet presAssocID="{108320D7-483D-48F3-875F-E2D398043A5E}" presName="root" presStyleCnt="0">
        <dgm:presLayoutVars>
          <dgm:dir/>
          <dgm:resizeHandles val="exact"/>
        </dgm:presLayoutVars>
      </dgm:prSet>
      <dgm:spPr/>
    </dgm:pt>
    <dgm:pt modelId="{49A80361-E366-40F8-B7B4-5DF1D855F1FE}" type="pres">
      <dgm:prSet presAssocID="{390BE361-D7ED-4816-9723-7A339BCD7082}" presName="compNode" presStyleCnt="0"/>
      <dgm:spPr/>
    </dgm:pt>
    <dgm:pt modelId="{70D3FBD1-53D4-4635-88E4-0419D68927C6}" type="pres">
      <dgm:prSet presAssocID="{390BE361-D7ED-4816-9723-7A339BCD7082}" presName="iconRect" presStyleLbl="node1" presStyleIdx="0" presStyleCnt="4" custLinFactNeighborX="42793" custLinFactNeighborY="-16931"/>
      <dgm:spPr>
        <a:blipFill rotWithShape="1">
          <a:blip xmlns:r="http://schemas.openxmlformats.org/officeDocument/2006/relationships" r:embed="rId1"/>
          <a:srcRect/>
          <a:stretch>
            <a:fillRect l="-55000" r="-5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1DE00A5-FF4C-4B73-A7E6-060AAB038648}" type="pres">
      <dgm:prSet presAssocID="{390BE361-D7ED-4816-9723-7A339BCD7082}" presName="iconSpace" presStyleCnt="0"/>
      <dgm:spPr/>
    </dgm:pt>
    <dgm:pt modelId="{9C960275-BDC4-41FF-BE20-64CEDC53DF5A}" type="pres">
      <dgm:prSet presAssocID="{390BE361-D7ED-4816-9723-7A339BCD7082}" presName="parTx" presStyleLbl="revTx" presStyleIdx="0" presStyleCnt="8">
        <dgm:presLayoutVars>
          <dgm:chMax val="0"/>
          <dgm:chPref val="0"/>
        </dgm:presLayoutVars>
      </dgm:prSet>
      <dgm:spPr/>
    </dgm:pt>
    <dgm:pt modelId="{A45A9E70-301D-4179-9A32-81B78AC0C902}" type="pres">
      <dgm:prSet presAssocID="{390BE361-D7ED-4816-9723-7A339BCD7082}" presName="txSpace" presStyleCnt="0"/>
      <dgm:spPr/>
    </dgm:pt>
    <dgm:pt modelId="{389CD93C-647F-4FD6-94EA-364E7463059E}" type="pres">
      <dgm:prSet presAssocID="{390BE361-D7ED-4816-9723-7A339BCD7082}" presName="desTx" presStyleLbl="revTx" presStyleIdx="1" presStyleCnt="8">
        <dgm:presLayoutVars/>
      </dgm:prSet>
      <dgm:spPr/>
    </dgm:pt>
    <dgm:pt modelId="{E4A8C9D4-9CAA-459C-961C-8367F02BFC90}" type="pres">
      <dgm:prSet presAssocID="{9C6BFCDB-D51F-4086-9EA6-C6404F1E4365}" presName="sibTrans" presStyleCnt="0"/>
      <dgm:spPr/>
    </dgm:pt>
    <dgm:pt modelId="{F1763A28-CCD3-4A32-A792-8C53DBD1F195}" type="pres">
      <dgm:prSet presAssocID="{56AAA3A4-D3A9-4F68-BF72-6C864B57BDD5}" presName="compNode" presStyleCnt="0"/>
      <dgm:spPr/>
    </dgm:pt>
    <dgm:pt modelId="{2F1BDEA1-6340-4919-9507-5A88F130C9A9}" type="pres">
      <dgm:prSet presAssocID="{56AAA3A4-D3A9-4F68-BF72-6C864B57BDD5}" presName="iconRect" presStyleLbl="node1" presStyleIdx="1" presStyleCnt="4" custLinFactNeighborX="23536" custLinFactNeighborY="-748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3F9BF36-721A-467E-AA6F-1F8F63AC4BC2}" type="pres">
      <dgm:prSet presAssocID="{56AAA3A4-D3A9-4F68-BF72-6C864B57BDD5}" presName="iconSpace" presStyleCnt="0"/>
      <dgm:spPr/>
    </dgm:pt>
    <dgm:pt modelId="{79D7ED39-5B67-4E00-A389-8281939B9C03}" type="pres">
      <dgm:prSet presAssocID="{56AAA3A4-D3A9-4F68-BF72-6C864B57BDD5}" presName="parTx" presStyleLbl="revTx" presStyleIdx="2" presStyleCnt="8">
        <dgm:presLayoutVars>
          <dgm:chMax val="0"/>
          <dgm:chPref val="0"/>
        </dgm:presLayoutVars>
      </dgm:prSet>
      <dgm:spPr/>
    </dgm:pt>
    <dgm:pt modelId="{DDEF5CC9-D301-436C-8DCF-FD1F6B0E958E}" type="pres">
      <dgm:prSet presAssocID="{56AAA3A4-D3A9-4F68-BF72-6C864B57BDD5}" presName="txSpace" presStyleCnt="0"/>
      <dgm:spPr/>
    </dgm:pt>
    <dgm:pt modelId="{DC40C21D-F3DB-4F59-B9EA-0402E670098B}" type="pres">
      <dgm:prSet presAssocID="{56AAA3A4-D3A9-4F68-BF72-6C864B57BDD5}" presName="desTx" presStyleLbl="revTx" presStyleIdx="3" presStyleCnt="8">
        <dgm:presLayoutVars/>
      </dgm:prSet>
      <dgm:spPr/>
    </dgm:pt>
    <dgm:pt modelId="{BB57FEA9-A793-47EF-B1BA-1C4AE4BBD437}" type="pres">
      <dgm:prSet presAssocID="{9839DEC4-7717-4159-A752-A884C2255F12}" presName="sibTrans" presStyleCnt="0"/>
      <dgm:spPr/>
    </dgm:pt>
    <dgm:pt modelId="{F3395186-5B6F-4E42-A8BB-434957272E4B}" type="pres">
      <dgm:prSet presAssocID="{A9295F6C-7563-4172-84D9-1E31FA15F0D5}" presName="compNode" presStyleCnt="0"/>
      <dgm:spPr/>
    </dgm:pt>
    <dgm:pt modelId="{007D308A-1814-4836-92B7-54DA1E1E35EA}" type="pres">
      <dgm:prSet presAssocID="{A9295F6C-7563-4172-84D9-1E31FA15F0D5}" presName="iconRect" presStyleLbl="node1" presStyleIdx="2" presStyleCnt="4" custLinFactNeighborX="53722" custLinFactNeighborY="446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</dgm:spPr>
    </dgm:pt>
    <dgm:pt modelId="{DDBDE46D-BC44-4341-B043-5D2ACAD693E8}" type="pres">
      <dgm:prSet presAssocID="{A9295F6C-7563-4172-84D9-1E31FA15F0D5}" presName="iconSpace" presStyleCnt="0"/>
      <dgm:spPr/>
    </dgm:pt>
    <dgm:pt modelId="{9DC45047-1C34-4051-B288-8EF4AE5D7939}" type="pres">
      <dgm:prSet presAssocID="{A9295F6C-7563-4172-84D9-1E31FA15F0D5}" presName="parTx" presStyleLbl="revTx" presStyleIdx="4" presStyleCnt="8">
        <dgm:presLayoutVars>
          <dgm:chMax val="0"/>
          <dgm:chPref val="0"/>
        </dgm:presLayoutVars>
      </dgm:prSet>
      <dgm:spPr/>
    </dgm:pt>
    <dgm:pt modelId="{00389A5A-5237-4BD8-8D6F-32AB7231373D}" type="pres">
      <dgm:prSet presAssocID="{A9295F6C-7563-4172-84D9-1E31FA15F0D5}" presName="txSpace" presStyleCnt="0"/>
      <dgm:spPr/>
    </dgm:pt>
    <dgm:pt modelId="{69E12795-38D1-4309-A7E7-1305679697A6}" type="pres">
      <dgm:prSet presAssocID="{A9295F6C-7563-4172-84D9-1E31FA15F0D5}" presName="desTx" presStyleLbl="revTx" presStyleIdx="5" presStyleCnt="8">
        <dgm:presLayoutVars/>
      </dgm:prSet>
      <dgm:spPr/>
    </dgm:pt>
    <dgm:pt modelId="{279693FE-52BA-43B7-9151-6172FD236423}" type="pres">
      <dgm:prSet presAssocID="{33C7E855-02CD-4917-A388-A16E038F92C2}" presName="sibTrans" presStyleCnt="0"/>
      <dgm:spPr/>
    </dgm:pt>
    <dgm:pt modelId="{41936D85-BD3E-40DC-9E82-6A5A59418D7F}" type="pres">
      <dgm:prSet presAssocID="{39C83619-DE2F-4534-873B-1BDA87E20E5C}" presName="compNode" presStyleCnt="0"/>
      <dgm:spPr/>
    </dgm:pt>
    <dgm:pt modelId="{2A2CF266-E101-4C63-8430-2E62FA255B86}" type="pres">
      <dgm:prSet presAssocID="{39C83619-DE2F-4534-873B-1BDA87E20E5C}" presName="iconRect" presStyleLbl="node1" presStyleIdx="3" presStyleCnt="4" custLinFactNeighborX="47072" custLinFactNeighborY="1070"/>
      <dgm:spPr>
        <a:blipFill rotWithShape="1">
          <a:blip xmlns:r="http://schemas.openxmlformats.org/officeDocument/2006/relationships" r:embed="rId5"/>
          <a:srcRect/>
          <a:stretch>
            <a:fillRect l="-27000" r="-2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26BE97-1A8E-4CE6-96BE-CA462F01A67A}" type="pres">
      <dgm:prSet presAssocID="{39C83619-DE2F-4534-873B-1BDA87E20E5C}" presName="iconSpace" presStyleCnt="0"/>
      <dgm:spPr/>
    </dgm:pt>
    <dgm:pt modelId="{0C8FECE6-4E14-40D5-AB37-F5A6DAEDA55D}" type="pres">
      <dgm:prSet presAssocID="{39C83619-DE2F-4534-873B-1BDA87E20E5C}" presName="parTx" presStyleLbl="revTx" presStyleIdx="6" presStyleCnt="8">
        <dgm:presLayoutVars>
          <dgm:chMax val="0"/>
          <dgm:chPref val="0"/>
        </dgm:presLayoutVars>
      </dgm:prSet>
      <dgm:spPr/>
    </dgm:pt>
    <dgm:pt modelId="{C5BA506B-BD05-4C8E-A045-213F17337D8B}" type="pres">
      <dgm:prSet presAssocID="{39C83619-DE2F-4534-873B-1BDA87E20E5C}" presName="txSpace" presStyleCnt="0"/>
      <dgm:spPr/>
    </dgm:pt>
    <dgm:pt modelId="{09C5608C-03EB-467A-B1BD-B8F1C1BBC482}" type="pres">
      <dgm:prSet presAssocID="{39C83619-DE2F-4534-873B-1BDA87E20E5C}" presName="desTx" presStyleLbl="revTx" presStyleIdx="7" presStyleCnt="8">
        <dgm:presLayoutVars/>
      </dgm:prSet>
      <dgm:spPr/>
    </dgm:pt>
  </dgm:ptLst>
  <dgm:cxnLst>
    <dgm:cxn modelId="{8DF2DB26-3A63-4463-B6DF-5C03A9378A2D}" type="presOf" srcId="{DD10046E-629A-48D3-B832-98C466CC31FF}" destId="{DC40C21D-F3DB-4F59-B9EA-0402E670098B}" srcOrd="0" destOrd="2" presId="urn:microsoft.com/office/officeart/2018/2/layout/IconLabelDescriptionList"/>
    <dgm:cxn modelId="{9C47E528-AC8E-4D78-B0DE-454B897751F1}" type="presOf" srcId="{381B8803-4FC9-43F3-ADA8-0B38634C8FCD}" destId="{69E12795-38D1-4309-A7E7-1305679697A6}" srcOrd="0" destOrd="0" presId="urn:microsoft.com/office/officeart/2018/2/layout/IconLabelDescriptionList"/>
    <dgm:cxn modelId="{5237EE2D-1684-4DF9-8A46-7F162E68248A}" srcId="{390BE361-D7ED-4816-9723-7A339BCD7082}" destId="{FA8E34DB-5693-4148-A568-505D03DF854F}" srcOrd="0" destOrd="0" parTransId="{AE96D104-A357-4E7D-8979-82C492115346}" sibTransId="{F4D9DEE7-6D4A-426D-B438-E66D0F5C20BD}"/>
    <dgm:cxn modelId="{FE540138-647C-475A-B5CD-B69AC3493904}" srcId="{108320D7-483D-48F3-875F-E2D398043A5E}" destId="{56AAA3A4-D3A9-4F68-BF72-6C864B57BDD5}" srcOrd="1" destOrd="0" parTransId="{0D22618A-CE4B-4A82-A8F8-E640CF43E368}" sibTransId="{9839DEC4-7717-4159-A752-A884C2255F12}"/>
    <dgm:cxn modelId="{08E6563E-E72F-493F-BE00-2A72BD6B2271}" type="presOf" srcId="{A9295F6C-7563-4172-84D9-1E31FA15F0D5}" destId="{9DC45047-1C34-4051-B288-8EF4AE5D7939}" srcOrd="0" destOrd="0" presId="urn:microsoft.com/office/officeart/2018/2/layout/IconLabelDescriptionList"/>
    <dgm:cxn modelId="{C29A105B-31DA-4A83-BEED-3FFBFA115A91}" type="presOf" srcId="{108320D7-483D-48F3-875F-E2D398043A5E}" destId="{B320E8E0-23B5-4612-9B08-3D94181BB04A}" srcOrd="0" destOrd="0" presId="urn:microsoft.com/office/officeart/2018/2/layout/IconLabelDescriptionList"/>
    <dgm:cxn modelId="{CC796D66-A892-4D1B-BB6F-08F80ACDE30C}" type="presOf" srcId="{39C83619-DE2F-4534-873B-1BDA87E20E5C}" destId="{0C8FECE6-4E14-40D5-AB37-F5A6DAEDA55D}" srcOrd="0" destOrd="0" presId="urn:microsoft.com/office/officeart/2018/2/layout/IconLabelDescriptionList"/>
    <dgm:cxn modelId="{3128CA67-7CF1-49DE-8071-2AC6B1D0D9E8}" type="presOf" srcId="{ED7CA779-6060-4E89-840C-81853560EFA5}" destId="{09C5608C-03EB-467A-B1BD-B8F1C1BBC482}" srcOrd="0" destOrd="1" presId="urn:microsoft.com/office/officeart/2018/2/layout/IconLabelDescriptionList"/>
    <dgm:cxn modelId="{9180DC55-CB35-4970-A2C1-BAA0C1562897}" srcId="{A9295F6C-7563-4172-84D9-1E31FA15F0D5}" destId="{381B8803-4FC9-43F3-ADA8-0B38634C8FCD}" srcOrd="0" destOrd="0" parTransId="{17E7BFEC-9E32-4A1B-AC45-2977B8B5F5A7}" sibTransId="{CF328B4C-D7F4-410B-B88F-F18B09C0E0DB}"/>
    <dgm:cxn modelId="{22E45876-17CE-4156-93EB-3B41A8A74DBE}" type="presOf" srcId="{3B7919CF-C26A-433B-93A0-84FB87FF9C46}" destId="{69E12795-38D1-4309-A7E7-1305679697A6}" srcOrd="0" destOrd="1" presId="urn:microsoft.com/office/officeart/2018/2/layout/IconLabelDescriptionList"/>
    <dgm:cxn modelId="{5E2EF892-AB47-409D-8924-61A4C67C6C29}" type="presOf" srcId="{390BE361-D7ED-4816-9723-7A339BCD7082}" destId="{9C960275-BDC4-41FF-BE20-64CEDC53DF5A}" srcOrd="0" destOrd="0" presId="urn:microsoft.com/office/officeart/2018/2/layout/IconLabelDescriptionList"/>
    <dgm:cxn modelId="{F0F832A5-8D26-468F-BA75-8003502D2457}" srcId="{39C83619-DE2F-4534-873B-1BDA87E20E5C}" destId="{2299AEAA-E3B1-430C-9B23-FFF746EAD70E}" srcOrd="0" destOrd="0" parTransId="{AD6FD853-2641-4BB7-9766-2E0DF97F212E}" sibTransId="{64D5D026-F4DC-4742-A6B5-022B7A478856}"/>
    <dgm:cxn modelId="{33C4F0AD-F739-4F83-8C22-73F2A923A03B}" type="presOf" srcId="{FA8E34DB-5693-4148-A568-505D03DF854F}" destId="{389CD93C-647F-4FD6-94EA-364E7463059E}" srcOrd="0" destOrd="0" presId="urn:microsoft.com/office/officeart/2018/2/layout/IconLabelDescriptionList"/>
    <dgm:cxn modelId="{292B87AF-254C-49DC-8D9E-A88C31524E88}" srcId="{108320D7-483D-48F3-875F-E2D398043A5E}" destId="{390BE361-D7ED-4816-9723-7A339BCD7082}" srcOrd="0" destOrd="0" parTransId="{1C67571E-6BF2-4218-B0DD-CCD60FE84946}" sibTransId="{9C6BFCDB-D51F-4086-9EA6-C6404F1E4365}"/>
    <dgm:cxn modelId="{CFE14DB4-32E5-4DB3-9348-C0320671A2AC}" type="presOf" srcId="{56AAA3A4-D3A9-4F68-BF72-6C864B57BDD5}" destId="{79D7ED39-5B67-4E00-A389-8281939B9C03}" srcOrd="0" destOrd="0" presId="urn:microsoft.com/office/officeart/2018/2/layout/IconLabelDescriptionList"/>
    <dgm:cxn modelId="{4AAF5EBF-254F-4109-8697-9F2A7127A590}" srcId="{108320D7-483D-48F3-875F-E2D398043A5E}" destId="{A9295F6C-7563-4172-84D9-1E31FA15F0D5}" srcOrd="2" destOrd="0" parTransId="{31B70CC7-F8E7-434D-82AA-3C39BE09DE81}" sibTransId="{33C7E855-02CD-4917-A388-A16E038F92C2}"/>
    <dgm:cxn modelId="{448764BF-1B04-431D-B067-0255445726F6}" srcId="{56AAA3A4-D3A9-4F68-BF72-6C864B57BDD5}" destId="{579F96B2-54B8-4A7D-88D5-8D6A4D08CA39}" srcOrd="0" destOrd="0" parTransId="{9C53B355-5F08-4C00-ADE5-CA02F676623E}" sibTransId="{6DEE9F90-5B50-4FCB-8DE6-DC8838DED3FA}"/>
    <dgm:cxn modelId="{0A9D77CA-A170-4CF5-ADC1-74BE55CDE5A8}" type="presOf" srcId="{579F96B2-54B8-4A7D-88D5-8D6A4D08CA39}" destId="{DC40C21D-F3DB-4F59-B9EA-0402E670098B}" srcOrd="0" destOrd="0" presId="urn:microsoft.com/office/officeart/2018/2/layout/IconLabelDescriptionList"/>
    <dgm:cxn modelId="{E2FE2BD4-A3AC-4FB5-8383-1CF45392B388}" type="presOf" srcId="{DBE9890F-1544-46F6-998E-3EE55516412A}" destId="{DC40C21D-F3DB-4F59-B9EA-0402E670098B}" srcOrd="0" destOrd="1" presId="urn:microsoft.com/office/officeart/2018/2/layout/IconLabelDescriptionList"/>
    <dgm:cxn modelId="{FC0AA3E2-DE88-4136-A811-C22E80D82FD4}" srcId="{A9295F6C-7563-4172-84D9-1E31FA15F0D5}" destId="{3B7919CF-C26A-433B-93A0-84FB87FF9C46}" srcOrd="1" destOrd="0" parTransId="{CA110857-9955-46AA-A02F-059EE628B04E}" sibTransId="{D9E5DEF8-9093-4D91-B630-0ABDF35CA9C4}"/>
    <dgm:cxn modelId="{117994E3-B894-42F7-8D6C-7917641FC651}" srcId="{108320D7-483D-48F3-875F-E2D398043A5E}" destId="{39C83619-DE2F-4534-873B-1BDA87E20E5C}" srcOrd="3" destOrd="0" parTransId="{63CA00BF-E502-41CA-8F80-382BF3B14977}" sibTransId="{B876584D-91AA-4C9F-867A-F69C97C5A8B3}"/>
    <dgm:cxn modelId="{B869A1E5-4870-46F5-B16B-F293E7BD6C54}" type="presOf" srcId="{2299AEAA-E3B1-430C-9B23-FFF746EAD70E}" destId="{09C5608C-03EB-467A-B1BD-B8F1C1BBC482}" srcOrd="0" destOrd="0" presId="urn:microsoft.com/office/officeart/2018/2/layout/IconLabelDescriptionList"/>
    <dgm:cxn modelId="{C51E4DE8-FBFB-4602-B953-69F414D79168}" srcId="{56AAA3A4-D3A9-4F68-BF72-6C864B57BDD5}" destId="{DBE9890F-1544-46F6-998E-3EE55516412A}" srcOrd="1" destOrd="0" parTransId="{4E3390F5-3272-48F5-B336-11C671FD0A33}" sibTransId="{31447C32-B4B4-40E9-9864-C1D9415BC0D9}"/>
    <dgm:cxn modelId="{3BF301EB-1023-47C4-98B3-D41A1144687D}" srcId="{39C83619-DE2F-4534-873B-1BDA87E20E5C}" destId="{ED7CA779-6060-4E89-840C-81853560EFA5}" srcOrd="1" destOrd="0" parTransId="{322BDB62-6931-4B75-A5B0-F140AF6EFACC}" sibTransId="{28A31980-192A-4869-8043-067D3ED2A583}"/>
    <dgm:cxn modelId="{4865A9F8-08BD-4592-9A1E-F1FDCF5B1E95}" srcId="{56AAA3A4-D3A9-4F68-BF72-6C864B57BDD5}" destId="{DD10046E-629A-48D3-B832-98C466CC31FF}" srcOrd="2" destOrd="0" parTransId="{36D275BC-FCB6-44CA-B232-9BF1A35CE71E}" sibTransId="{5B626B92-B0EB-4415-B85B-6FCDEEA0A9A9}"/>
    <dgm:cxn modelId="{4A962AAF-2158-42C3-B919-8B2286634F58}" type="presParOf" srcId="{B320E8E0-23B5-4612-9B08-3D94181BB04A}" destId="{49A80361-E366-40F8-B7B4-5DF1D855F1FE}" srcOrd="0" destOrd="0" presId="urn:microsoft.com/office/officeart/2018/2/layout/IconLabelDescriptionList"/>
    <dgm:cxn modelId="{0E870FEC-2683-4730-9B68-C23483767155}" type="presParOf" srcId="{49A80361-E366-40F8-B7B4-5DF1D855F1FE}" destId="{70D3FBD1-53D4-4635-88E4-0419D68927C6}" srcOrd="0" destOrd="0" presId="urn:microsoft.com/office/officeart/2018/2/layout/IconLabelDescriptionList"/>
    <dgm:cxn modelId="{BACDB126-76D1-4F51-80F0-76E40648E2B7}" type="presParOf" srcId="{49A80361-E366-40F8-B7B4-5DF1D855F1FE}" destId="{41DE00A5-FF4C-4B73-A7E6-060AAB038648}" srcOrd="1" destOrd="0" presId="urn:microsoft.com/office/officeart/2018/2/layout/IconLabelDescriptionList"/>
    <dgm:cxn modelId="{0F1E3884-3E12-463E-AB40-FDD8D3F389D3}" type="presParOf" srcId="{49A80361-E366-40F8-B7B4-5DF1D855F1FE}" destId="{9C960275-BDC4-41FF-BE20-64CEDC53DF5A}" srcOrd="2" destOrd="0" presId="urn:microsoft.com/office/officeart/2018/2/layout/IconLabelDescriptionList"/>
    <dgm:cxn modelId="{271E1C54-3CA0-45D9-A9BB-B3C47A3E5C66}" type="presParOf" srcId="{49A80361-E366-40F8-B7B4-5DF1D855F1FE}" destId="{A45A9E70-301D-4179-9A32-81B78AC0C902}" srcOrd="3" destOrd="0" presId="urn:microsoft.com/office/officeart/2018/2/layout/IconLabelDescriptionList"/>
    <dgm:cxn modelId="{F7CC2661-CF48-4103-92CB-24ACD3E0691A}" type="presParOf" srcId="{49A80361-E366-40F8-B7B4-5DF1D855F1FE}" destId="{389CD93C-647F-4FD6-94EA-364E7463059E}" srcOrd="4" destOrd="0" presId="urn:microsoft.com/office/officeart/2018/2/layout/IconLabelDescriptionList"/>
    <dgm:cxn modelId="{26A5985B-31A1-4975-BEAB-C94398EC22C9}" type="presParOf" srcId="{B320E8E0-23B5-4612-9B08-3D94181BB04A}" destId="{E4A8C9D4-9CAA-459C-961C-8367F02BFC90}" srcOrd="1" destOrd="0" presId="urn:microsoft.com/office/officeart/2018/2/layout/IconLabelDescriptionList"/>
    <dgm:cxn modelId="{5416AA92-91DE-4698-A34D-ADC9FD6600DE}" type="presParOf" srcId="{B320E8E0-23B5-4612-9B08-3D94181BB04A}" destId="{F1763A28-CCD3-4A32-A792-8C53DBD1F195}" srcOrd="2" destOrd="0" presId="urn:microsoft.com/office/officeart/2018/2/layout/IconLabelDescriptionList"/>
    <dgm:cxn modelId="{ED020536-3CC6-4B22-9356-F0F42FA5A3B5}" type="presParOf" srcId="{F1763A28-CCD3-4A32-A792-8C53DBD1F195}" destId="{2F1BDEA1-6340-4919-9507-5A88F130C9A9}" srcOrd="0" destOrd="0" presId="urn:microsoft.com/office/officeart/2018/2/layout/IconLabelDescriptionList"/>
    <dgm:cxn modelId="{26B87BD0-0679-4B0F-A7B4-23142922D115}" type="presParOf" srcId="{F1763A28-CCD3-4A32-A792-8C53DBD1F195}" destId="{63F9BF36-721A-467E-AA6F-1F8F63AC4BC2}" srcOrd="1" destOrd="0" presId="urn:microsoft.com/office/officeart/2018/2/layout/IconLabelDescriptionList"/>
    <dgm:cxn modelId="{9CCF3BC4-6DCF-4DFC-BE10-7A71619296CC}" type="presParOf" srcId="{F1763A28-CCD3-4A32-A792-8C53DBD1F195}" destId="{79D7ED39-5B67-4E00-A389-8281939B9C03}" srcOrd="2" destOrd="0" presId="urn:microsoft.com/office/officeart/2018/2/layout/IconLabelDescriptionList"/>
    <dgm:cxn modelId="{DAA781C4-9F0B-4B63-B6CC-A7E1C61EB611}" type="presParOf" srcId="{F1763A28-CCD3-4A32-A792-8C53DBD1F195}" destId="{DDEF5CC9-D301-436C-8DCF-FD1F6B0E958E}" srcOrd="3" destOrd="0" presId="urn:microsoft.com/office/officeart/2018/2/layout/IconLabelDescriptionList"/>
    <dgm:cxn modelId="{E111E9EA-622F-47B1-AAE0-90DD2089A9EB}" type="presParOf" srcId="{F1763A28-CCD3-4A32-A792-8C53DBD1F195}" destId="{DC40C21D-F3DB-4F59-B9EA-0402E670098B}" srcOrd="4" destOrd="0" presId="urn:microsoft.com/office/officeart/2018/2/layout/IconLabelDescriptionList"/>
    <dgm:cxn modelId="{B38EF266-2155-476D-B167-D0F943919E78}" type="presParOf" srcId="{B320E8E0-23B5-4612-9B08-3D94181BB04A}" destId="{BB57FEA9-A793-47EF-B1BA-1C4AE4BBD437}" srcOrd="3" destOrd="0" presId="urn:microsoft.com/office/officeart/2018/2/layout/IconLabelDescriptionList"/>
    <dgm:cxn modelId="{0F88CE80-9E13-4E21-BF33-23EBB436F9AD}" type="presParOf" srcId="{B320E8E0-23B5-4612-9B08-3D94181BB04A}" destId="{F3395186-5B6F-4E42-A8BB-434957272E4B}" srcOrd="4" destOrd="0" presId="urn:microsoft.com/office/officeart/2018/2/layout/IconLabelDescriptionList"/>
    <dgm:cxn modelId="{3A2A4E8E-A2EC-43C0-95A9-7D73652F1D36}" type="presParOf" srcId="{F3395186-5B6F-4E42-A8BB-434957272E4B}" destId="{007D308A-1814-4836-92B7-54DA1E1E35EA}" srcOrd="0" destOrd="0" presId="urn:microsoft.com/office/officeart/2018/2/layout/IconLabelDescriptionList"/>
    <dgm:cxn modelId="{142795E6-3B2F-4C27-BDC6-99116C28CBC5}" type="presParOf" srcId="{F3395186-5B6F-4E42-A8BB-434957272E4B}" destId="{DDBDE46D-BC44-4341-B043-5D2ACAD693E8}" srcOrd="1" destOrd="0" presId="urn:microsoft.com/office/officeart/2018/2/layout/IconLabelDescriptionList"/>
    <dgm:cxn modelId="{D7D2B56D-3828-41DF-9181-2343F8BDDB79}" type="presParOf" srcId="{F3395186-5B6F-4E42-A8BB-434957272E4B}" destId="{9DC45047-1C34-4051-B288-8EF4AE5D7939}" srcOrd="2" destOrd="0" presId="urn:microsoft.com/office/officeart/2018/2/layout/IconLabelDescriptionList"/>
    <dgm:cxn modelId="{AACBD24C-526D-4611-B717-3A39525A1A2D}" type="presParOf" srcId="{F3395186-5B6F-4E42-A8BB-434957272E4B}" destId="{00389A5A-5237-4BD8-8D6F-32AB7231373D}" srcOrd="3" destOrd="0" presId="urn:microsoft.com/office/officeart/2018/2/layout/IconLabelDescriptionList"/>
    <dgm:cxn modelId="{66F47277-F75B-44B2-A23F-0E4743DC35A3}" type="presParOf" srcId="{F3395186-5B6F-4E42-A8BB-434957272E4B}" destId="{69E12795-38D1-4309-A7E7-1305679697A6}" srcOrd="4" destOrd="0" presId="urn:microsoft.com/office/officeart/2018/2/layout/IconLabelDescriptionList"/>
    <dgm:cxn modelId="{BA6D640D-CD9E-46ED-BE6E-E628B143508F}" type="presParOf" srcId="{B320E8E0-23B5-4612-9B08-3D94181BB04A}" destId="{279693FE-52BA-43B7-9151-6172FD236423}" srcOrd="5" destOrd="0" presId="urn:microsoft.com/office/officeart/2018/2/layout/IconLabelDescriptionList"/>
    <dgm:cxn modelId="{38392282-D90F-4BDB-986A-AA165C21FC23}" type="presParOf" srcId="{B320E8E0-23B5-4612-9B08-3D94181BB04A}" destId="{41936D85-BD3E-40DC-9E82-6A5A59418D7F}" srcOrd="6" destOrd="0" presId="urn:microsoft.com/office/officeart/2018/2/layout/IconLabelDescriptionList"/>
    <dgm:cxn modelId="{441303AA-3576-4EF4-BDAF-6EF4931121A3}" type="presParOf" srcId="{41936D85-BD3E-40DC-9E82-6A5A59418D7F}" destId="{2A2CF266-E101-4C63-8430-2E62FA255B86}" srcOrd="0" destOrd="0" presId="urn:microsoft.com/office/officeart/2018/2/layout/IconLabelDescriptionList"/>
    <dgm:cxn modelId="{2877016A-050A-487C-8393-5E7742794131}" type="presParOf" srcId="{41936D85-BD3E-40DC-9E82-6A5A59418D7F}" destId="{F226BE97-1A8E-4CE6-96BE-CA462F01A67A}" srcOrd="1" destOrd="0" presId="urn:microsoft.com/office/officeart/2018/2/layout/IconLabelDescriptionList"/>
    <dgm:cxn modelId="{EC30A3BF-4DB3-4285-897D-C75B79A05940}" type="presParOf" srcId="{41936D85-BD3E-40DC-9E82-6A5A59418D7F}" destId="{0C8FECE6-4E14-40D5-AB37-F5A6DAEDA55D}" srcOrd="2" destOrd="0" presId="urn:microsoft.com/office/officeart/2018/2/layout/IconLabelDescriptionList"/>
    <dgm:cxn modelId="{65535196-2F6A-4E91-B8FE-1FB768B94E78}" type="presParOf" srcId="{41936D85-BD3E-40DC-9E82-6A5A59418D7F}" destId="{C5BA506B-BD05-4C8E-A045-213F17337D8B}" srcOrd="3" destOrd="0" presId="urn:microsoft.com/office/officeart/2018/2/layout/IconLabelDescriptionList"/>
    <dgm:cxn modelId="{34DFC4C8-77FF-4715-9AA5-294D412ACC37}" type="presParOf" srcId="{41936D85-BD3E-40DC-9E82-6A5A59418D7F}" destId="{09C5608C-03EB-467A-B1BD-B8F1C1BBC4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14432-C9DD-4B4A-B82A-B2BCE4FA608E}">
      <dsp:nvSpPr>
        <dsp:cNvPr id="0" name=""/>
        <dsp:cNvSpPr/>
      </dsp:nvSpPr>
      <dsp:spPr>
        <a:xfrm>
          <a:off x="0" y="0"/>
          <a:ext cx="10733556" cy="842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baseline="0" dirty="0"/>
            <a:t>华为云的</a:t>
          </a:r>
          <a:r>
            <a:rPr lang="en-US" sz="3200" kern="1200" baseline="0" dirty="0"/>
            <a:t>.NET SDK</a:t>
          </a:r>
          <a:endParaRPr lang="zh-CN" sz="3200" kern="1200" dirty="0"/>
        </a:p>
      </dsp:txBody>
      <dsp:txXfrm>
        <a:off x="41123" y="41123"/>
        <a:ext cx="10651310" cy="760154"/>
      </dsp:txXfrm>
    </dsp:sp>
    <dsp:sp modelId="{BE81D096-DAD9-41B3-9DA4-32E9FA2C2FC0}">
      <dsp:nvSpPr>
        <dsp:cNvPr id="0" name=""/>
        <dsp:cNvSpPr/>
      </dsp:nvSpPr>
      <dsp:spPr>
        <a:xfrm>
          <a:off x="0" y="989469"/>
          <a:ext cx="10733556" cy="842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baseline="0"/>
            <a:t>函数工作流（</a:t>
          </a:r>
          <a:r>
            <a:rPr lang="en-US" sz="3200" kern="1200" baseline="0"/>
            <a:t>FunctionGraph</a:t>
          </a:r>
          <a:r>
            <a:rPr lang="zh-CN" sz="3200" kern="1200" baseline="0"/>
            <a:t>）</a:t>
          </a:r>
          <a:endParaRPr lang="zh-CN" sz="3200" kern="1200"/>
        </a:p>
      </dsp:txBody>
      <dsp:txXfrm>
        <a:off x="41123" y="1030592"/>
        <a:ext cx="10651310" cy="760154"/>
      </dsp:txXfrm>
    </dsp:sp>
    <dsp:sp modelId="{41773BE6-85A6-4888-9911-0AC63FBF6289}">
      <dsp:nvSpPr>
        <dsp:cNvPr id="0" name=""/>
        <dsp:cNvSpPr/>
      </dsp:nvSpPr>
      <dsp:spPr>
        <a:xfrm>
          <a:off x="0" y="1924029"/>
          <a:ext cx="10733556" cy="842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baseline="0"/>
            <a:t>云容器引擎（</a:t>
          </a:r>
          <a:r>
            <a:rPr lang="en-US" sz="3200" kern="1200" baseline="0"/>
            <a:t>Cloud Container Engine</a:t>
          </a:r>
          <a:r>
            <a:rPr lang="zh-CN" sz="3200" kern="1200" baseline="0"/>
            <a:t>）</a:t>
          </a:r>
          <a:endParaRPr lang="zh-CN" sz="3200" kern="1200"/>
        </a:p>
      </dsp:txBody>
      <dsp:txXfrm>
        <a:off x="41123" y="1965152"/>
        <a:ext cx="10651310" cy="760154"/>
      </dsp:txXfrm>
    </dsp:sp>
    <dsp:sp modelId="{6C8E447B-F5BE-49BE-A8E4-3C50A2AFC3B4}">
      <dsp:nvSpPr>
        <dsp:cNvPr id="0" name=""/>
        <dsp:cNvSpPr/>
      </dsp:nvSpPr>
      <dsp:spPr>
        <a:xfrm>
          <a:off x="0" y="2858589"/>
          <a:ext cx="10733556" cy="842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baseline="0"/>
            <a:t>软件开发服务 </a:t>
          </a:r>
          <a:r>
            <a:rPr lang="en-US" sz="3200" kern="1200" baseline="0"/>
            <a:t>DevCloud</a:t>
          </a:r>
          <a:endParaRPr lang="zh-CN" sz="3200" kern="1200"/>
        </a:p>
      </dsp:txBody>
      <dsp:txXfrm>
        <a:off x="41123" y="2899712"/>
        <a:ext cx="10651310" cy="760154"/>
      </dsp:txXfrm>
    </dsp:sp>
    <dsp:sp modelId="{DC524FEE-77B7-4EE0-9A1E-AD48132C6B44}">
      <dsp:nvSpPr>
        <dsp:cNvPr id="0" name=""/>
        <dsp:cNvSpPr/>
      </dsp:nvSpPr>
      <dsp:spPr>
        <a:xfrm>
          <a:off x="0" y="3793149"/>
          <a:ext cx="10733556" cy="842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200" kern="1200" baseline="0"/>
            <a:t>微服务云应用平台 </a:t>
          </a:r>
          <a:r>
            <a:rPr lang="en-US" sz="3200" kern="1200" baseline="0"/>
            <a:t>ServiceStage </a:t>
          </a:r>
          <a:endParaRPr lang="zh-CN" sz="3200" kern="1200"/>
        </a:p>
      </dsp:txBody>
      <dsp:txXfrm>
        <a:off x="41123" y="3834272"/>
        <a:ext cx="10651310" cy="760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B2BE1-8479-4173-9D4E-0A18B753F97F}">
      <dsp:nvSpPr>
        <dsp:cNvPr id="0" name=""/>
        <dsp:cNvSpPr/>
      </dsp:nvSpPr>
      <dsp:spPr>
        <a:xfrm>
          <a:off x="4252" y="832758"/>
          <a:ext cx="2556827" cy="518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体积更小</a:t>
          </a:r>
          <a:endParaRPr lang="zh-CN" sz="1800" kern="1200"/>
        </a:p>
      </dsp:txBody>
      <dsp:txXfrm>
        <a:off x="4252" y="832758"/>
        <a:ext cx="2556827" cy="518400"/>
      </dsp:txXfrm>
    </dsp:sp>
    <dsp:sp modelId="{69222DE2-72A7-4916-B171-3666937B670B}">
      <dsp:nvSpPr>
        <dsp:cNvPr id="0" name=""/>
        <dsp:cNvSpPr/>
      </dsp:nvSpPr>
      <dsp:spPr>
        <a:xfrm>
          <a:off x="4252" y="1411513"/>
          <a:ext cx="2556827" cy="29736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.NET Core </a:t>
          </a:r>
          <a:r>
            <a:rPr lang="zh-CN" altLang="en-US" sz="1800" kern="1200" dirty="0"/>
            <a:t>的镜像体积都很小，</a:t>
          </a:r>
          <a:r>
            <a:rPr lang="en-US" altLang="zh-CN" sz="1800" kern="1200" dirty="0"/>
            <a:t>alpine</a:t>
          </a:r>
          <a:r>
            <a:rPr lang="zh-CN" altLang="en-US" sz="1800" kern="1200" dirty="0"/>
            <a:t>的镜像更小，带上应用程序通常</a:t>
          </a:r>
          <a:r>
            <a:rPr lang="en-US" altLang="zh-CN" sz="1800" kern="1200" dirty="0"/>
            <a:t>80M</a:t>
          </a:r>
          <a:endParaRPr lang="zh-CN" altLang="en-US" sz="1800" kern="1200" dirty="0"/>
        </a:p>
      </dsp:txBody>
      <dsp:txXfrm>
        <a:off x="4252" y="1411513"/>
        <a:ext cx="2556827" cy="2973606"/>
      </dsp:txXfrm>
    </dsp:sp>
    <dsp:sp modelId="{2CAB43BD-403C-4DF6-9246-033ED5A7FA04}">
      <dsp:nvSpPr>
        <dsp:cNvPr id="0" name=""/>
        <dsp:cNvSpPr/>
      </dsp:nvSpPr>
      <dsp:spPr>
        <a:xfrm>
          <a:off x="2919036" y="802581"/>
          <a:ext cx="2556827" cy="518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 dirty="0"/>
            <a:t>启动速度更快</a:t>
          </a:r>
          <a:endParaRPr lang="zh-CN" sz="1800" kern="1200" dirty="0"/>
        </a:p>
      </dsp:txBody>
      <dsp:txXfrm>
        <a:off x="2919036" y="802581"/>
        <a:ext cx="2556827" cy="518400"/>
      </dsp:txXfrm>
    </dsp:sp>
    <dsp:sp modelId="{8D4A5439-7753-4BC4-8C0E-C64AECA50A44}">
      <dsp:nvSpPr>
        <dsp:cNvPr id="0" name=""/>
        <dsp:cNvSpPr/>
      </dsp:nvSpPr>
      <dsp:spPr>
        <a:xfrm>
          <a:off x="2919036" y="1320981"/>
          <a:ext cx="2556827" cy="309431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对于需要快速迭代、水平扩展的微服务应用而言，更快的的启动速度就意味着更高的交付效率，和更加快速的回滚。尤其当你需要发布一个有数百个副本的应用时，缓慢的启动速度就是时间杀手</a:t>
          </a:r>
        </a:p>
      </dsp:txBody>
      <dsp:txXfrm>
        <a:off x="2919036" y="1320981"/>
        <a:ext cx="2556827" cy="3094315"/>
      </dsp:txXfrm>
    </dsp:sp>
    <dsp:sp modelId="{D26473C0-5884-4D15-B1FD-0821FC2EC814}">
      <dsp:nvSpPr>
        <dsp:cNvPr id="0" name=""/>
        <dsp:cNvSpPr/>
      </dsp:nvSpPr>
      <dsp:spPr>
        <a:xfrm>
          <a:off x="5833819" y="802581"/>
          <a:ext cx="2556827" cy="518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占用资源更少</a:t>
          </a:r>
          <a:endParaRPr lang="zh-CN" sz="1800" kern="1200"/>
        </a:p>
      </dsp:txBody>
      <dsp:txXfrm>
        <a:off x="5833819" y="802581"/>
        <a:ext cx="2556827" cy="518400"/>
      </dsp:txXfrm>
    </dsp:sp>
    <dsp:sp modelId="{43A95EF8-9048-4C5B-BE15-661812FFE2C1}">
      <dsp:nvSpPr>
        <dsp:cNvPr id="0" name=""/>
        <dsp:cNvSpPr/>
      </dsp:nvSpPr>
      <dsp:spPr>
        <a:xfrm>
          <a:off x="5833819" y="1320981"/>
          <a:ext cx="2556827" cy="309431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/>
            <a:t>.NET Core</a:t>
          </a:r>
          <a:r>
            <a:rPr lang="zh-CN" altLang="en-US" sz="1800" kern="1200"/>
            <a:t>的 </a:t>
          </a:r>
          <a:r>
            <a:rPr lang="en-US" altLang="en-US" sz="1800" kern="1200"/>
            <a:t>CLR</a:t>
          </a:r>
          <a:r>
            <a:rPr lang="zh-CN" altLang="en-US" sz="1800" kern="1200"/>
            <a:t>启动速度非常快，降低启动时资源消耗，可以减少资源争抢，更好保障其他应用 </a:t>
          </a:r>
          <a:r>
            <a:rPr lang="en-US" altLang="en-US" sz="1800" kern="1200"/>
            <a:t>SLA</a:t>
          </a:r>
          <a:endParaRPr lang="zh-CN" altLang="en-US" sz="1800" kern="1200"/>
        </a:p>
      </dsp:txBody>
      <dsp:txXfrm>
        <a:off x="5833819" y="1320981"/>
        <a:ext cx="2556827" cy="3094315"/>
      </dsp:txXfrm>
    </dsp:sp>
    <dsp:sp modelId="{F507B6FB-9CB5-4037-A397-829F3B18FA07}">
      <dsp:nvSpPr>
        <dsp:cNvPr id="0" name=""/>
        <dsp:cNvSpPr/>
      </dsp:nvSpPr>
      <dsp:spPr>
        <a:xfrm>
          <a:off x="8748603" y="802581"/>
          <a:ext cx="2556827" cy="518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支持水平扩</a:t>
          </a:r>
          <a:r>
            <a:rPr lang="zh-CN" sz="1800" kern="1200"/>
            <a:t>展</a:t>
          </a:r>
        </a:p>
      </dsp:txBody>
      <dsp:txXfrm>
        <a:off x="8748603" y="802581"/>
        <a:ext cx="2556827" cy="518400"/>
      </dsp:txXfrm>
    </dsp:sp>
    <dsp:sp modelId="{8FEC49AE-62A7-430D-B61F-2DFC8D72BCB5}">
      <dsp:nvSpPr>
        <dsp:cNvPr id="0" name=""/>
        <dsp:cNvSpPr/>
      </dsp:nvSpPr>
      <dsp:spPr>
        <a:xfrm>
          <a:off x="8748603" y="1320981"/>
          <a:ext cx="2556827" cy="309431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/>
            <a:t>.NET Core 3.0</a:t>
          </a:r>
          <a:r>
            <a:rPr lang="zh-CN" altLang="en-US" sz="1800" kern="1200"/>
            <a:t>默认更好的支持</a:t>
          </a:r>
          <a:r>
            <a:rPr lang="en-US" altLang="en-US" sz="1800" kern="1200"/>
            <a:t>Docker</a:t>
          </a:r>
          <a:r>
            <a:rPr lang="zh-CN" altLang="en-US" sz="1800" kern="1200"/>
            <a:t>资源限制，官方团队也在努力让</a:t>
          </a:r>
          <a:r>
            <a:rPr lang="en-US" altLang="en-US" sz="1800" kern="1200"/>
            <a:t>.NET Core</a:t>
          </a:r>
          <a:r>
            <a:rPr lang="zh-CN" altLang="en-US" sz="1800" kern="1200"/>
            <a:t>成为真正的容器运行时，使其在低内存环境中具有容器感知功能并高效运行</a:t>
          </a:r>
        </a:p>
      </dsp:txBody>
      <dsp:txXfrm>
        <a:off x="8748603" y="1320981"/>
        <a:ext cx="2556827" cy="30943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3FBD1-53D4-4635-88E4-0419D68927C6}">
      <dsp:nvSpPr>
        <dsp:cNvPr id="0" name=""/>
        <dsp:cNvSpPr/>
      </dsp:nvSpPr>
      <dsp:spPr>
        <a:xfrm>
          <a:off x="357640" y="649132"/>
          <a:ext cx="829828" cy="82982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55000" r="-5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60275-BDC4-41FF-BE20-64CEDC53DF5A}">
      <dsp:nvSpPr>
        <dsp:cNvPr id="0" name=""/>
        <dsp:cNvSpPr/>
      </dsp:nvSpPr>
      <dsp:spPr>
        <a:xfrm>
          <a:off x="2532" y="1753239"/>
          <a:ext cx="2370937" cy="35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2000" b="1" kern="1200"/>
            <a:t>华为云的</a:t>
          </a:r>
          <a:r>
            <a:rPr lang="en-US" altLang="zh-CN" sz="2000" b="1" kern="1200"/>
            <a:t>.NET SDK</a:t>
          </a:r>
          <a:r>
            <a:rPr lang="zh-CN" altLang="en-US" sz="2000" b="1" kern="1200"/>
            <a:t> </a:t>
          </a:r>
          <a:endParaRPr lang="zh-CN" sz="2000" kern="1200"/>
        </a:p>
      </dsp:txBody>
      <dsp:txXfrm>
        <a:off x="2532" y="1753239"/>
        <a:ext cx="2370937" cy="355640"/>
      </dsp:txXfrm>
    </dsp:sp>
    <dsp:sp modelId="{389CD93C-647F-4FD6-94EA-364E7463059E}">
      <dsp:nvSpPr>
        <dsp:cNvPr id="0" name=""/>
        <dsp:cNvSpPr/>
      </dsp:nvSpPr>
      <dsp:spPr>
        <a:xfrm>
          <a:off x="2532" y="2171104"/>
          <a:ext cx="2370937" cy="172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华为云的服务的</a:t>
          </a:r>
          <a:r>
            <a:rPr lang="en-US" altLang="zh-CN" sz="1500" kern="1200" dirty="0"/>
            <a:t>.NET SDK</a:t>
          </a:r>
          <a:r>
            <a:rPr lang="zh-CN" altLang="en-US" sz="1500" kern="1200" dirty="0"/>
            <a:t>相对不完善，这块希望华为云能够加大支持力度，通常服务</a:t>
          </a:r>
          <a:r>
            <a:rPr lang="en-US" altLang="zh-CN" sz="1500" kern="1200" dirty="0"/>
            <a:t>API</a:t>
          </a:r>
          <a:r>
            <a:rPr lang="zh-CN" altLang="en-US" sz="1500" kern="1200" dirty="0"/>
            <a:t>都是</a:t>
          </a:r>
          <a:r>
            <a:rPr lang="en-US" altLang="zh-CN" sz="1500" kern="1200" dirty="0"/>
            <a:t>RESTful </a:t>
          </a:r>
          <a:r>
            <a:rPr lang="zh-CN" altLang="en-US" sz="1500" kern="1200" dirty="0"/>
            <a:t>，自己封装一下也很容易</a:t>
          </a:r>
        </a:p>
      </dsp:txBody>
      <dsp:txXfrm>
        <a:off x="2532" y="2171104"/>
        <a:ext cx="2370937" cy="1729724"/>
      </dsp:txXfrm>
    </dsp:sp>
    <dsp:sp modelId="{2F1BDEA1-6340-4919-9507-5A88F130C9A9}">
      <dsp:nvSpPr>
        <dsp:cNvPr id="0" name=""/>
        <dsp:cNvSpPr/>
      </dsp:nvSpPr>
      <dsp:spPr>
        <a:xfrm>
          <a:off x="2983692" y="727484"/>
          <a:ext cx="829828" cy="82982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7ED39-5B67-4E00-A389-8281939B9C03}">
      <dsp:nvSpPr>
        <dsp:cNvPr id="0" name=""/>
        <dsp:cNvSpPr/>
      </dsp:nvSpPr>
      <dsp:spPr>
        <a:xfrm>
          <a:off x="2788383" y="1753239"/>
          <a:ext cx="2370937" cy="35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2000" b="1" kern="1200"/>
            <a:t>传统</a:t>
          </a:r>
          <a:r>
            <a:rPr lang="en-US" altLang="zh-CN" sz="2000" b="1" kern="1200"/>
            <a:t>.NET</a:t>
          </a:r>
          <a:r>
            <a:rPr lang="zh-CN" altLang="en-US" sz="2000" b="1" kern="1200"/>
            <a:t>应用上 </a:t>
          </a:r>
          <a:endParaRPr lang="zh-CN" sz="2000" kern="1200"/>
        </a:p>
      </dsp:txBody>
      <dsp:txXfrm>
        <a:off x="2788383" y="1753239"/>
        <a:ext cx="2370937" cy="355640"/>
      </dsp:txXfrm>
    </dsp:sp>
    <dsp:sp modelId="{DC40C21D-F3DB-4F59-B9EA-0402E670098B}">
      <dsp:nvSpPr>
        <dsp:cNvPr id="0" name=""/>
        <dsp:cNvSpPr/>
      </dsp:nvSpPr>
      <dsp:spPr>
        <a:xfrm>
          <a:off x="2788383" y="2171104"/>
          <a:ext cx="2370937" cy="172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支持最新的</a:t>
          </a:r>
          <a:r>
            <a:rPr lang="en-US" altLang="zh-CN" sz="1500" kern="1200" dirty="0"/>
            <a:t>Windows</a:t>
          </a:r>
          <a:r>
            <a:rPr lang="zh-CN" altLang="en-US" sz="1500" kern="1200" dirty="0"/>
            <a:t>操作系统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 </a:t>
          </a:r>
          <a:r>
            <a:rPr lang="en-US" altLang="en-US" sz="1500" kern="1200" dirty="0"/>
            <a:t>.NET  </a:t>
          </a:r>
          <a:r>
            <a:rPr lang="zh-CN" altLang="en-US" sz="1500" kern="1200" dirty="0"/>
            <a:t>应用采用华为云托管服务进行优化，以及采用云原生架构进行演进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 dirty="0"/>
        </a:p>
      </dsp:txBody>
      <dsp:txXfrm>
        <a:off x="2788383" y="2171104"/>
        <a:ext cx="2370937" cy="1729724"/>
      </dsp:txXfrm>
    </dsp:sp>
    <dsp:sp modelId="{007D308A-1814-4836-92B7-54DA1E1E35EA}">
      <dsp:nvSpPr>
        <dsp:cNvPr id="0" name=""/>
        <dsp:cNvSpPr/>
      </dsp:nvSpPr>
      <dsp:spPr>
        <a:xfrm>
          <a:off x="6020035" y="826682"/>
          <a:ext cx="829828" cy="82982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45047-1C34-4051-B288-8EF4AE5D7939}">
      <dsp:nvSpPr>
        <dsp:cNvPr id="0" name=""/>
        <dsp:cNvSpPr/>
      </dsp:nvSpPr>
      <dsp:spPr>
        <a:xfrm>
          <a:off x="5574235" y="1753239"/>
          <a:ext cx="2370937" cy="35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2000" b="1" kern="1200"/>
            <a:t>鲲鹏服务器生态</a:t>
          </a:r>
        </a:p>
      </dsp:txBody>
      <dsp:txXfrm>
        <a:off x="5574235" y="1753239"/>
        <a:ext cx="2370937" cy="355640"/>
      </dsp:txXfrm>
    </dsp:sp>
    <dsp:sp modelId="{69E12795-38D1-4309-A7E7-1305679697A6}">
      <dsp:nvSpPr>
        <dsp:cNvPr id="0" name=""/>
        <dsp:cNvSpPr/>
      </dsp:nvSpPr>
      <dsp:spPr>
        <a:xfrm>
          <a:off x="5574235" y="2171104"/>
          <a:ext cx="2370937" cy="172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ARM </a:t>
          </a:r>
          <a:r>
            <a:rPr lang="zh-CN" altLang="en-US" sz="1500" kern="1200" dirty="0"/>
            <a:t>服务器架构下，</a:t>
          </a:r>
          <a:r>
            <a:rPr lang="en-US" altLang="en-US" sz="1500" kern="1200" dirty="0"/>
            <a:t>.NET </a:t>
          </a:r>
          <a:r>
            <a:rPr lang="zh-CN" altLang="en-US" sz="1500" kern="1200" dirty="0"/>
            <a:t>应用迁移到</a:t>
          </a:r>
          <a:r>
            <a:rPr lang="en-US" altLang="en-US" sz="1500" kern="1200" dirty="0"/>
            <a:t>.NET Core, .NET Core</a:t>
          </a:r>
          <a:r>
            <a:rPr lang="zh-CN" altLang="en-US" sz="1500" kern="1200" dirty="0"/>
            <a:t>完全兼容</a:t>
          </a:r>
          <a:r>
            <a:rPr lang="en-US" altLang="en-US" sz="1500" kern="1200" dirty="0"/>
            <a:t>ARM</a:t>
          </a:r>
          <a:r>
            <a:rPr lang="zh-CN" altLang="en-US" sz="1500" kern="1200" dirty="0"/>
            <a:t>服务器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 dirty="0"/>
        </a:p>
      </dsp:txBody>
      <dsp:txXfrm>
        <a:off x="5574235" y="2171104"/>
        <a:ext cx="2370937" cy="1729724"/>
      </dsp:txXfrm>
    </dsp:sp>
    <dsp:sp modelId="{2A2CF266-E101-4C63-8430-2E62FA255B86}">
      <dsp:nvSpPr>
        <dsp:cNvPr id="0" name=""/>
        <dsp:cNvSpPr/>
      </dsp:nvSpPr>
      <dsp:spPr>
        <a:xfrm>
          <a:off x="8750703" y="798509"/>
          <a:ext cx="829828" cy="829828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27000" r="-2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FECE6-4E14-40D5-AB37-F5A6DAEDA55D}">
      <dsp:nvSpPr>
        <dsp:cNvPr id="0" name=""/>
        <dsp:cNvSpPr/>
      </dsp:nvSpPr>
      <dsp:spPr>
        <a:xfrm>
          <a:off x="8360087" y="1753239"/>
          <a:ext cx="2370937" cy="35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altLang="en-US" sz="2000" b="1" kern="1200"/>
            <a:t>华为云容器引擎</a:t>
          </a:r>
        </a:p>
      </dsp:txBody>
      <dsp:txXfrm>
        <a:off x="8360087" y="1753239"/>
        <a:ext cx="2370937" cy="355640"/>
      </dsp:txXfrm>
    </dsp:sp>
    <dsp:sp modelId="{09C5608C-03EB-467A-B1BD-B8F1C1BBC482}">
      <dsp:nvSpPr>
        <dsp:cNvPr id="0" name=""/>
        <dsp:cNvSpPr/>
      </dsp:nvSpPr>
      <dsp:spPr>
        <a:xfrm>
          <a:off x="8360087" y="2171104"/>
          <a:ext cx="2370937" cy="1729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.NET Core </a:t>
          </a:r>
          <a:r>
            <a:rPr lang="zh-CN" altLang="en-US" sz="1500" kern="1200" dirty="0"/>
            <a:t>的云原生特性，非常适合应用的容器化，非常适合云原生解决方案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 dirty="0"/>
        </a:p>
      </dsp:txBody>
      <dsp:txXfrm>
        <a:off x="8360087" y="2171104"/>
        <a:ext cx="2370937" cy="1729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etc.net/entry/aws-lambda-benchmarks-node-js-python-java-c-go-dotnet-cor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nblogs.com/edison0621/p/11041725.html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6F748F82-1507-48AF-B2E0-5D06E8A6E181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 defTabSz="914400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411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TechEmpower</a:t>
            </a:r>
            <a:r>
              <a:rPr lang="zh-CN" altLang="en-US" dirty="0"/>
              <a:t>在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发布最新一轮（</a:t>
            </a:r>
            <a:r>
              <a:rPr lang="en-US" altLang="zh-CN" dirty="0"/>
              <a:t>Round 17</a:t>
            </a:r>
            <a:r>
              <a:rPr lang="zh-CN" altLang="en-US" dirty="0"/>
              <a:t>）针对“</a:t>
            </a:r>
            <a:r>
              <a:rPr lang="en-US" altLang="zh-CN" dirty="0"/>
              <a:t>Web Framework Benchmarks”</a:t>
            </a:r>
            <a:r>
              <a:rPr lang="zh-CN" altLang="en-US" dirty="0"/>
              <a:t>的性能测试报告，</a:t>
            </a:r>
            <a:r>
              <a:rPr lang="en-US" altLang="zh-CN" dirty="0"/>
              <a:t>ASP.NET Core</a:t>
            </a:r>
            <a:r>
              <a:rPr lang="zh-CN" altLang="en-US" dirty="0"/>
              <a:t>依旧表现不俗，在一些指标上甚至是碾压其他主流</a:t>
            </a:r>
            <a:r>
              <a:rPr lang="en-US" altLang="zh-CN" dirty="0"/>
              <a:t>Web</a:t>
            </a:r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5786F-204F-43DA-8B5C-494C507143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1334F-26A0-489D-BDF9-2FF97152CA2B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331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体积更小：对于微服务分布式架构而言，更小的体积意味着更少的下载带宽，更快的分发下载速度，</a:t>
            </a:r>
            <a:r>
              <a:rPr lang="en-US" altLang="zh-CN" dirty="0"/>
              <a:t>.NET Core </a:t>
            </a:r>
            <a:r>
              <a:rPr lang="zh-CN" altLang="en-US" dirty="0"/>
              <a:t>的镜像体积都很小，</a:t>
            </a:r>
            <a:r>
              <a:rPr lang="en-US" altLang="zh-CN" dirty="0"/>
              <a:t>alpine</a:t>
            </a:r>
            <a:r>
              <a:rPr lang="zh-CN" altLang="en-US" dirty="0"/>
              <a:t>的镜像更小，带上应用程序通常</a:t>
            </a:r>
            <a:r>
              <a:rPr lang="en-US" altLang="zh-CN" dirty="0"/>
              <a:t>80M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速度更快：对于传统单体应用，启动速度与运行效率相比不是一个关键的指标。原因是，这些应用重启和发布频率相对较低。然而对于需要快速迭代、水平扩展的微服务应用而言，更快的的启动速度就意味着更高的交付效率，和更加快速的回滚。尤其当你需要发布一个有数百个副本的应用时，缓慢的启动速度就是时间杀手。对于</a:t>
            </a:r>
            <a:r>
              <a:rPr lang="en-US" altLang="zh-CN" dirty="0"/>
              <a:t>Serverless </a:t>
            </a:r>
            <a:r>
              <a:rPr lang="zh-CN" altLang="en-US" dirty="0"/>
              <a:t>应用而言，端到端的冷启动速度则更为关键，即使底层容器技术可以实现百毫秒资源就绪，如果应用无法在 </a:t>
            </a:r>
            <a:r>
              <a:rPr lang="en-US" altLang="zh-CN" dirty="0"/>
              <a:t>500ms </a:t>
            </a:r>
            <a:r>
              <a:rPr lang="zh-CN" altLang="en-US" dirty="0"/>
              <a:t>内完成启动，用户就会感知到访问延迟。这里我拿</a:t>
            </a:r>
            <a:r>
              <a:rPr lang="en-US" altLang="zh-CN" dirty="0"/>
              <a:t>AWS Lambda</a:t>
            </a:r>
            <a:r>
              <a:rPr lang="zh-CN" altLang="en-US" dirty="0"/>
              <a:t>来举例，因为各大云厂商都是以</a:t>
            </a:r>
            <a:r>
              <a:rPr lang="en-US" altLang="zh-CN" dirty="0"/>
              <a:t>AWS</a:t>
            </a:r>
            <a:r>
              <a:rPr lang="zh-CN" altLang="en-US" dirty="0"/>
              <a:t>是模仿的目标，</a:t>
            </a:r>
            <a:r>
              <a:rPr lang="en-US" altLang="zh-CN" dirty="0"/>
              <a:t>AWS Lambda</a:t>
            </a:r>
            <a:r>
              <a:rPr lang="zh-CN" altLang="en-US" dirty="0"/>
              <a:t>中可用的所有语言都是高级的，而不是像</a:t>
            </a:r>
            <a:r>
              <a:rPr lang="en-US" altLang="zh-CN" dirty="0"/>
              <a:t>Assembler</a:t>
            </a:r>
            <a:r>
              <a:rPr lang="zh-CN" altLang="en-US" dirty="0"/>
              <a:t>，</a:t>
            </a:r>
            <a:r>
              <a:rPr lang="en-US" altLang="zh-CN" dirty="0"/>
              <a:t>C / C ++</a:t>
            </a:r>
            <a:r>
              <a:rPr lang="zh-CN" altLang="en-US" dirty="0"/>
              <a:t>或</a:t>
            </a:r>
            <a:r>
              <a:rPr lang="en-US" altLang="zh-CN" dirty="0"/>
              <a:t>Objective C</a:t>
            </a:r>
            <a:r>
              <a:rPr lang="zh-CN" altLang="en-US" dirty="0"/>
              <a:t>那样。从脚本语言到</a:t>
            </a:r>
            <a:r>
              <a:rPr lang="en-US" altLang="zh-CN" dirty="0"/>
              <a:t>JavaScript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，再到像</a:t>
            </a:r>
            <a:r>
              <a:rPr lang="en-US" altLang="zh-CN" dirty="0"/>
              <a:t>Java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＃到</a:t>
            </a:r>
            <a:r>
              <a:rPr lang="en-US" altLang="zh-CN" dirty="0"/>
              <a:t>Go</a:t>
            </a:r>
            <a:r>
              <a:rPr lang="zh-CN" altLang="en-US" dirty="0"/>
              <a:t>这样被编译为二进制文件的托管运行时的语言，所有语言都是他们有自己的长处。在基准测试中，最重要的</a:t>
            </a:r>
            <a:r>
              <a:rPr lang="en-US" altLang="zh-CN" dirty="0"/>
              <a:t>.NET Core</a:t>
            </a:r>
            <a:r>
              <a:rPr lang="zh-CN" altLang="en-US" dirty="0"/>
              <a:t>是 冠军，具体参看</a:t>
            </a:r>
            <a:r>
              <a:rPr lang="en-US" altLang="zh-CN" dirty="0"/>
              <a:t>https://react-etc.net/entry/aws-lambda-benchmarks-node-js-python-java-c-go-dotnet-core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占用资源更少：运行时更低的资源占用，意味着更高的部署密度和更低的计算成本。</a:t>
            </a:r>
            <a:r>
              <a:rPr lang="en-US" altLang="zh-CN" dirty="0"/>
              <a:t>.NET Core</a:t>
            </a:r>
            <a:r>
              <a:rPr lang="zh-CN" altLang="en-US" dirty="0"/>
              <a:t>的 </a:t>
            </a:r>
            <a:r>
              <a:rPr lang="en-US" altLang="zh-CN" dirty="0"/>
              <a:t>CLR</a:t>
            </a:r>
            <a:r>
              <a:rPr lang="zh-CN" altLang="en-US" dirty="0"/>
              <a:t>启动速度非常快，降低启动时资源消耗，可以减少资源争抢，更好保障其他应用 </a:t>
            </a:r>
            <a:r>
              <a:rPr lang="en-US" altLang="zh-CN" dirty="0"/>
              <a:t>SLA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支持水平扩展：</a:t>
            </a:r>
            <a:r>
              <a:rPr lang="en-US" altLang="zh-CN" dirty="0"/>
              <a:t>.NET Core 3.0</a:t>
            </a:r>
            <a:r>
              <a:rPr lang="zh-CN" altLang="en-US" dirty="0"/>
              <a:t>默认更好的支持</a:t>
            </a:r>
            <a:r>
              <a:rPr lang="en-US" altLang="zh-CN" dirty="0"/>
              <a:t>Docker</a:t>
            </a:r>
            <a:r>
              <a:rPr lang="zh-CN" altLang="en-US" dirty="0"/>
              <a:t>资源限制，官方团队也在努力让</a:t>
            </a:r>
            <a:r>
              <a:rPr lang="en-US" altLang="zh-CN" dirty="0"/>
              <a:t>.NET Core</a:t>
            </a:r>
            <a:r>
              <a:rPr lang="zh-CN" altLang="en-US" dirty="0"/>
              <a:t>成为真正的容器运行时，使其在低内存环境中具有容器感知功能并高效运行。 具体可以参看文章</a:t>
            </a:r>
            <a:r>
              <a:rPr lang="en-US" altLang="zh-CN" dirty="0"/>
              <a:t>《</a:t>
            </a:r>
            <a:r>
              <a:rPr lang="zh-CN" altLang="en-US" dirty="0"/>
              <a:t>从</a:t>
            </a:r>
            <a:r>
              <a:rPr lang="en-US" altLang="zh-CN" dirty="0"/>
              <a:t>CLR GC</a:t>
            </a:r>
            <a:r>
              <a:rPr lang="zh-CN" altLang="en-US" dirty="0"/>
              <a:t>到</a:t>
            </a:r>
            <a:r>
              <a:rPr lang="en-US" altLang="zh-CN" dirty="0" err="1"/>
              <a:t>CoreCLR</a:t>
            </a:r>
            <a:r>
              <a:rPr lang="en-US" altLang="zh-CN" dirty="0"/>
              <a:t> GC</a:t>
            </a:r>
            <a:r>
              <a:rPr lang="zh-CN" altLang="en-US" dirty="0"/>
              <a:t>看</a:t>
            </a:r>
            <a:r>
              <a:rPr lang="en-US" altLang="zh-CN" dirty="0"/>
              <a:t>.NET Core</a:t>
            </a:r>
            <a:r>
              <a:rPr lang="zh-CN" altLang="en-US" dirty="0"/>
              <a:t>对云原生的支持</a:t>
            </a:r>
            <a:r>
              <a:rPr lang="en-US" altLang="zh-CN" dirty="0"/>
              <a:t>》</a:t>
            </a:r>
            <a:r>
              <a:rPr lang="zh-CN" altLang="en-US" dirty="0"/>
              <a:t>，随着内存成本的下降和虚拟化的流行，大内存配比已经成为趋势。所以我们一般是采用水平扩展的方式，同时部署多个应用副本，在一个计算节点中可能运行一个应用的多个副本来提升资源利用率。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9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体积更小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：对于微服务分布式架构而言，更小的体积意味着更少的下载带宽，更快的分发下载速度，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的镜像体积都很小，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alpine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的镜像更小，带上应用程序通常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80M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启动速度更快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于传统单体应用，启动速度与运行效率相比不是一个关键的指标。原因是，这些应用重启和发布频率相对较低。然而对于需要快速迭代、水平扩展的微服务应用而言，更快的的启动速度就意味着更高的交付效率，和更加快速的回滚。尤其当你需要发布一个有数百个副本的应用时，缓慢的启动速度就是时间杀手。对于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应用而言，端到端的冷启动速度则更为关键，即使底层容器技术可以实现百毫秒资源就绪，如果应用无法在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500ms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内完成启动，用户就会感知到访问延迟。这里我拿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Lambda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来举例，因为各大云厂商都是以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是模仿的目标，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Lambda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中可用的所有语言都是高级的，而不是像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Assembler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/ C ++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C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那样。从脚本语言到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，再到像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＃到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这样被编译为二进制文件的托管运行时的语言，所有语言都是他们有自己的长处。在基准测试中，最重要的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冠军，具体参看</a:t>
            </a:r>
            <a:r>
              <a:rPr lang="en-US" altLang="zh-CN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https://react-etc.net/entry/aws-lambda-benchmarks-node-js-python-java-c-go-dotnet-core</a:t>
            </a:r>
            <a:endParaRPr lang="zh-CN" alt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占用资源更少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：运行时更低的资源占用，意味着更高的部署密度和更低的计算成本。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CLR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启动速度非常快，降低启动时资源消耗，可以减少资源争抢，更好保障其他应用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支持水平扩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展：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默认更好的支持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资源限制，官方团队也在努力让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成为真正的容器运行时，使其在低内存环境中具有容器感知功能并高效运行。 具体可以参看文章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从</a:t>
            </a:r>
            <a:r>
              <a:rPr lang="en-US" altLang="zh-CN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CLR GC</a:t>
            </a:r>
            <a:r>
              <a:rPr lang="zh-CN" altLang="en-US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到</a:t>
            </a:r>
            <a:r>
              <a:rPr lang="en-US" altLang="zh-CN" sz="16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CoreCLR</a:t>
            </a:r>
            <a:r>
              <a:rPr lang="en-US" altLang="zh-CN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GC</a:t>
            </a:r>
            <a:r>
              <a:rPr lang="zh-CN" altLang="en-US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看</a:t>
            </a:r>
            <a:r>
              <a:rPr lang="en-US" altLang="zh-CN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.NET Core</a:t>
            </a:r>
            <a:r>
              <a:rPr lang="zh-CN" altLang="en-US" sz="16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对云原生的支持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，随着内存成本的下降和虚拟化的流行，大内存配比已经成为趋势。所以我们一般是采用水平扩展的方式，同时部署多个应用副本，在一个计算节点中可能运行一个应用的多个副本来提升资源利用率。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26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体积更小：对于微服务分布式架构而言，更小的体积意味着更少的下载带宽，更快的分发下载速度，</a:t>
            </a:r>
            <a:r>
              <a:rPr lang="en-US" altLang="zh-CN" dirty="0"/>
              <a:t>.NET Core </a:t>
            </a:r>
            <a:r>
              <a:rPr lang="zh-CN" altLang="en-US" dirty="0"/>
              <a:t>的镜像体积都很小，</a:t>
            </a:r>
            <a:r>
              <a:rPr lang="en-US" altLang="zh-CN" dirty="0"/>
              <a:t>alpine</a:t>
            </a:r>
            <a:r>
              <a:rPr lang="zh-CN" altLang="en-US" dirty="0"/>
              <a:t>的镜像更小，带上应用程序通常</a:t>
            </a:r>
            <a:r>
              <a:rPr lang="en-US" altLang="zh-CN" dirty="0"/>
              <a:t>80M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速度更快：对于传统单体应用，启动速度与运行效率相比不是一个关键的指标。原因是，这些应用重启和发布频率相对较低。然而对于需要快速迭代、水平扩展的微服务应用而言，更快的的启动速度就意味着更高的交付效率，和更加快速的回滚。尤其当你需要发布一个有数百个副本的应用时，缓慢的启动速度就是时间杀手。对于</a:t>
            </a:r>
            <a:r>
              <a:rPr lang="en-US" altLang="zh-CN" dirty="0"/>
              <a:t>Serverless </a:t>
            </a:r>
            <a:r>
              <a:rPr lang="zh-CN" altLang="en-US" dirty="0"/>
              <a:t>应用而言，端到端的冷启动速度则更为关键，即使底层容器技术可以实现百毫秒资源就绪，如果应用无法在 </a:t>
            </a:r>
            <a:r>
              <a:rPr lang="en-US" altLang="zh-CN" dirty="0"/>
              <a:t>500ms </a:t>
            </a:r>
            <a:r>
              <a:rPr lang="zh-CN" altLang="en-US" dirty="0"/>
              <a:t>内完成启动，用户就会感知到访问延迟。这里我拿</a:t>
            </a:r>
            <a:r>
              <a:rPr lang="en-US" altLang="zh-CN" dirty="0"/>
              <a:t>AWS Lambda</a:t>
            </a:r>
            <a:r>
              <a:rPr lang="zh-CN" altLang="en-US" dirty="0"/>
              <a:t>来举例，因为各大云厂商都是以</a:t>
            </a:r>
            <a:r>
              <a:rPr lang="en-US" altLang="zh-CN" dirty="0"/>
              <a:t>AWS</a:t>
            </a:r>
            <a:r>
              <a:rPr lang="zh-CN" altLang="en-US" dirty="0"/>
              <a:t>是模仿的目标，</a:t>
            </a:r>
            <a:r>
              <a:rPr lang="en-US" altLang="zh-CN" dirty="0"/>
              <a:t>AWS Lambda</a:t>
            </a:r>
            <a:r>
              <a:rPr lang="zh-CN" altLang="en-US" dirty="0"/>
              <a:t>中可用的所有语言都是高级的，而不是像</a:t>
            </a:r>
            <a:r>
              <a:rPr lang="en-US" altLang="zh-CN" dirty="0"/>
              <a:t>Assembler</a:t>
            </a:r>
            <a:r>
              <a:rPr lang="zh-CN" altLang="en-US" dirty="0"/>
              <a:t>，</a:t>
            </a:r>
            <a:r>
              <a:rPr lang="en-US" altLang="zh-CN" dirty="0"/>
              <a:t>C / C ++</a:t>
            </a:r>
            <a:r>
              <a:rPr lang="zh-CN" altLang="en-US" dirty="0"/>
              <a:t>或</a:t>
            </a:r>
            <a:r>
              <a:rPr lang="en-US" altLang="zh-CN" dirty="0"/>
              <a:t>Objective C</a:t>
            </a:r>
            <a:r>
              <a:rPr lang="zh-CN" altLang="en-US" dirty="0"/>
              <a:t>那样。从脚本语言到</a:t>
            </a:r>
            <a:r>
              <a:rPr lang="en-US" altLang="zh-CN" dirty="0"/>
              <a:t>JavaScript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，再到像</a:t>
            </a:r>
            <a:r>
              <a:rPr lang="en-US" altLang="zh-CN" dirty="0"/>
              <a:t>Java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＃到</a:t>
            </a:r>
            <a:r>
              <a:rPr lang="en-US" altLang="zh-CN" dirty="0"/>
              <a:t>Go</a:t>
            </a:r>
            <a:r>
              <a:rPr lang="zh-CN" altLang="en-US" dirty="0"/>
              <a:t>这样被编译为二进制文件的托管运行时的语言，所有语言都是他们有自己的长处。在基准测试中，最重要的</a:t>
            </a:r>
            <a:r>
              <a:rPr lang="en-US" altLang="zh-CN" dirty="0"/>
              <a:t>.NET Core</a:t>
            </a:r>
            <a:r>
              <a:rPr lang="zh-CN" altLang="en-US" dirty="0"/>
              <a:t>是 冠军，具体参看</a:t>
            </a:r>
            <a:r>
              <a:rPr lang="en-US" altLang="zh-CN" dirty="0"/>
              <a:t>https://react-etc.net/entry/aws-lambda-benchmarks-node-js-python-java-c-go-dotnet-core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占用资源更少：运行时更低的资源占用，意味着更高的部署密度和更低的计算成本。</a:t>
            </a:r>
            <a:r>
              <a:rPr lang="en-US" altLang="zh-CN" dirty="0"/>
              <a:t>.NET Core</a:t>
            </a:r>
            <a:r>
              <a:rPr lang="zh-CN" altLang="en-US" dirty="0"/>
              <a:t>的 </a:t>
            </a:r>
            <a:r>
              <a:rPr lang="en-US" altLang="zh-CN" dirty="0"/>
              <a:t>CLR</a:t>
            </a:r>
            <a:r>
              <a:rPr lang="zh-CN" altLang="en-US" dirty="0"/>
              <a:t>启动速度非常快，降低启动时资源消耗，可以减少资源争抢，更好保障其他应用 </a:t>
            </a:r>
            <a:r>
              <a:rPr lang="en-US" altLang="zh-CN" dirty="0"/>
              <a:t>SLA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支持水平扩展：</a:t>
            </a:r>
            <a:r>
              <a:rPr lang="en-US" altLang="zh-CN" dirty="0"/>
              <a:t>.NET Core 3.0</a:t>
            </a:r>
            <a:r>
              <a:rPr lang="zh-CN" altLang="en-US" dirty="0"/>
              <a:t>默认更好的支持</a:t>
            </a:r>
            <a:r>
              <a:rPr lang="en-US" altLang="zh-CN" dirty="0"/>
              <a:t>Docker</a:t>
            </a:r>
            <a:r>
              <a:rPr lang="zh-CN" altLang="en-US" dirty="0"/>
              <a:t>资源限制，官方团队也在努力让</a:t>
            </a:r>
            <a:r>
              <a:rPr lang="en-US" altLang="zh-CN" dirty="0"/>
              <a:t>.NET Core</a:t>
            </a:r>
            <a:r>
              <a:rPr lang="zh-CN" altLang="en-US" dirty="0"/>
              <a:t>成为真正的容器运行时，使其在低内存环境中具有容器感知功能并高效运行。 具体可以参看文章</a:t>
            </a:r>
            <a:r>
              <a:rPr lang="en-US" altLang="zh-CN" dirty="0"/>
              <a:t>《</a:t>
            </a:r>
            <a:r>
              <a:rPr lang="zh-CN" altLang="en-US" dirty="0"/>
              <a:t>从</a:t>
            </a:r>
            <a:r>
              <a:rPr lang="en-US" altLang="zh-CN" dirty="0"/>
              <a:t>CLR GC</a:t>
            </a:r>
            <a:r>
              <a:rPr lang="zh-CN" altLang="en-US" dirty="0"/>
              <a:t>到</a:t>
            </a:r>
            <a:r>
              <a:rPr lang="en-US" altLang="zh-CN" dirty="0" err="1"/>
              <a:t>CoreCLR</a:t>
            </a:r>
            <a:r>
              <a:rPr lang="en-US" altLang="zh-CN" dirty="0"/>
              <a:t> GC</a:t>
            </a:r>
            <a:r>
              <a:rPr lang="zh-CN" altLang="en-US" dirty="0"/>
              <a:t>看</a:t>
            </a:r>
            <a:r>
              <a:rPr lang="en-US" altLang="zh-CN" dirty="0"/>
              <a:t>.NET Core</a:t>
            </a:r>
            <a:r>
              <a:rPr lang="zh-CN" altLang="en-US" dirty="0"/>
              <a:t>对云原生的支持</a:t>
            </a:r>
            <a:r>
              <a:rPr lang="en-US" altLang="zh-CN" dirty="0"/>
              <a:t>》</a:t>
            </a:r>
            <a:r>
              <a:rPr lang="zh-CN" altLang="en-US" dirty="0"/>
              <a:t>，随着内存成本的下降和虚拟化的流行，大内存配比已经成为趋势。所以我们一般是采用水平扩展的方式，同时部署多个应用副本，在一个计算节点中可能运行一个应用的多个副本来提升资源利用率。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1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068" y="2130426"/>
            <a:ext cx="7775436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136" y="3886200"/>
            <a:ext cx="64033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9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81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9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4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pag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88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750" indent="-398463">
              <a:lnSpc>
                <a:spcPct val="70000"/>
              </a:lnSpc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750" indent="-398463">
              <a:buFont typeface="+mj-lt"/>
              <a:buAutoNum type="arabicPeriod"/>
              <a:tabLst/>
              <a:defRPr/>
            </a:lvl2pPr>
            <a:lvl3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8422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D84C73-24E6-4297-9E2D-E35220270F95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41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0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  <p:sldLayoutId id="2147483821" r:id="rId4"/>
    <p:sldLayoutId id="2147483823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8.sv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blog/2017/06/05/30-highest-velocity-open-source-project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aw.githubusercontent.com/cncf/velocity/master/charts/top30_20170801_20180801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26" Type="http://schemas.openxmlformats.org/officeDocument/2006/relationships/image" Target="../media/image77.jpeg"/><Relationship Id="rId3" Type="http://schemas.openxmlformats.org/officeDocument/2006/relationships/image" Target="../media/image54.jpeg"/><Relationship Id="rId21" Type="http://schemas.openxmlformats.org/officeDocument/2006/relationships/image" Target="../media/image7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5" Type="http://schemas.openxmlformats.org/officeDocument/2006/relationships/image" Target="../media/image76.jpeg"/><Relationship Id="rId2" Type="http://schemas.openxmlformats.org/officeDocument/2006/relationships/image" Target="../media/image53.jpeg"/><Relationship Id="rId16" Type="http://schemas.openxmlformats.org/officeDocument/2006/relationships/image" Target="../media/image67.jpeg"/><Relationship Id="rId20" Type="http://schemas.openxmlformats.org/officeDocument/2006/relationships/image" Target="../media/image71.jpeg"/><Relationship Id="rId29" Type="http://schemas.openxmlformats.org/officeDocument/2006/relationships/image" Target="../media/image8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24" Type="http://schemas.openxmlformats.org/officeDocument/2006/relationships/image" Target="../media/image75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23" Type="http://schemas.openxmlformats.org/officeDocument/2006/relationships/image" Target="../media/image74.jpeg"/><Relationship Id="rId28" Type="http://schemas.openxmlformats.org/officeDocument/2006/relationships/image" Target="../media/image79.jpeg"/><Relationship Id="rId10" Type="http://schemas.openxmlformats.org/officeDocument/2006/relationships/image" Target="../media/image61.jpeg"/><Relationship Id="rId19" Type="http://schemas.openxmlformats.org/officeDocument/2006/relationships/image" Target="../media/image70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73.jpeg"/><Relationship Id="rId27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empower.com/benchmarks/#section=data-r16&amp;hw=ph&amp;test=plain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microsoft.com/office/2007/relationships/hdphoto" Target="../media/hdphoto1.wdp"/><Relationship Id="rId10" Type="http://schemas.openxmlformats.org/officeDocument/2006/relationships/image" Target="../media/image18.png"/><Relationship Id="rId19" Type="http://schemas.openxmlformats.org/officeDocument/2006/relationships/image" Target="../media/image25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898996" y="907092"/>
            <a:ext cx="7607441" cy="69025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华为云如何面向 </a:t>
            </a:r>
            <a:r>
              <a:rPr lang="en-US" altLang="zh-CN" dirty="0"/>
              <a:t>.NET </a:t>
            </a:r>
            <a:r>
              <a:rPr lang="zh-CN" altLang="en-US" dirty="0"/>
              <a:t>和 </a:t>
            </a:r>
            <a:r>
              <a:rPr lang="en-US" altLang="zh-CN" dirty="0"/>
              <a:t>.NET Core </a:t>
            </a:r>
            <a:r>
              <a:rPr lang="zh-CN" altLang="en-US" dirty="0"/>
              <a:t>开发人员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948808" y="626411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sz="10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48808" y="2142319"/>
            <a:ext cx="6535842" cy="643926"/>
          </a:xfrm>
        </p:spPr>
        <p:txBody>
          <a:bodyPr/>
          <a:lstStyle/>
          <a:p>
            <a:r>
              <a:rPr lang="zh-CN" altLang="en-US" dirty="0"/>
              <a:t>深圳市友浩达科技有限公司</a:t>
            </a:r>
            <a:r>
              <a:rPr lang="en-US" altLang="zh-CN" dirty="0"/>
              <a:t>CEO</a:t>
            </a:r>
          </a:p>
          <a:p>
            <a:r>
              <a:rPr lang="zh-CN" altLang="en-US" dirty="0"/>
              <a:t>华为云</a:t>
            </a:r>
            <a:r>
              <a:rPr lang="en-US" altLang="zh-CN" dirty="0"/>
              <a:t>MVP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华为云</a:t>
            </a:r>
            <a:r>
              <a:rPr lang="en-US" altLang="zh-CN" dirty="0"/>
              <a:t>K8S</a:t>
            </a:r>
            <a:r>
              <a:rPr lang="zh-CN" altLang="en-US" dirty="0"/>
              <a:t>全栈容器服务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759114-200E-4D52-929F-F1F3E949678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644224" y="2622377"/>
            <a:ext cx="5353050" cy="3000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12DAED23-4C90-49D2-BD37-CC2FB5BF0B9A}"/>
              </a:ext>
            </a:extLst>
          </p:cNvPr>
          <p:cNvSpPr txBox="1"/>
          <p:nvPr/>
        </p:nvSpPr>
        <p:spPr>
          <a:xfrm>
            <a:off x="3020289" y="1447607"/>
            <a:ext cx="7489327" cy="440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9583"/>
              </a:lnSpc>
            </a:pPr>
            <a:r>
              <a:rPr lang="zh-CN" altLang="en-US" sz="2800" dirty="0">
                <a:solidFill>
                  <a:srgbClr val="51565E"/>
                </a:solidFill>
                <a:latin typeface="微软雅黑"/>
                <a:ea typeface="微软雅黑"/>
              </a:rPr>
              <a:t>应用编排</a:t>
            </a:r>
            <a:r>
              <a:rPr lang="zh-CN" altLang="en-US" sz="2800" dirty="0">
                <a:solidFill>
                  <a:srgbClr val="51565E"/>
                </a:solidFill>
                <a:latin typeface="微软雅黑"/>
                <a:cs typeface="微软雅黑"/>
              </a:rPr>
              <a:t>   </a:t>
            </a:r>
            <a:r>
              <a:rPr lang="zh-CN" altLang="en-US" sz="2800" dirty="0">
                <a:solidFill>
                  <a:srgbClr val="51565E"/>
                </a:solidFill>
                <a:latin typeface="微软雅黑"/>
                <a:ea typeface="微软雅黑"/>
              </a:rPr>
              <a:t>交付</a:t>
            </a:r>
            <a:r>
              <a:rPr lang="zh-CN" altLang="en-US" sz="2800" dirty="0">
                <a:solidFill>
                  <a:srgbClr val="51565E"/>
                </a:solidFill>
                <a:latin typeface="微软雅黑"/>
                <a:cs typeface="微软雅黑"/>
              </a:rPr>
              <a:t>   </a:t>
            </a:r>
            <a:r>
              <a:rPr lang="zh-CN" altLang="en-US" sz="2800" dirty="0">
                <a:solidFill>
                  <a:srgbClr val="51565E"/>
                </a:solidFill>
                <a:latin typeface="微软雅黑"/>
                <a:ea typeface="微软雅黑"/>
              </a:rPr>
              <a:t>运维</a:t>
            </a:r>
            <a:r>
              <a:rPr lang="zh-CN" altLang="en-US" sz="2800" spc="334" dirty="0">
                <a:solidFill>
                  <a:srgbClr val="51565E"/>
                </a:solidFill>
                <a:latin typeface="微软雅黑"/>
                <a:cs typeface="微软雅黑"/>
              </a:rPr>
              <a:t>   </a:t>
            </a:r>
            <a:r>
              <a:rPr lang="zh-CN" altLang="en-US" sz="2800" dirty="0">
                <a:solidFill>
                  <a:srgbClr val="51565E"/>
                </a:solidFill>
                <a:latin typeface="微软雅黑"/>
                <a:ea typeface="微软雅黑"/>
              </a:rPr>
              <a:t>治理全生命周期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C1BC16C1-9FF7-40B0-AA9E-83B849D0481A}"/>
              </a:ext>
            </a:extLst>
          </p:cNvPr>
          <p:cNvSpPr txBox="1"/>
          <p:nvPr/>
        </p:nvSpPr>
        <p:spPr>
          <a:xfrm>
            <a:off x="1161004" y="2183349"/>
            <a:ext cx="4257029" cy="3439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spc="-5" dirty="0">
                <a:latin typeface="微软雅黑"/>
                <a:ea typeface="微软雅黑"/>
              </a:rPr>
              <a:t>容器引擎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r>
              <a:rPr lang="zh-CN" altLang="en-US" spc="-5" dirty="0">
                <a:latin typeface="微软雅黑"/>
                <a:ea typeface="微软雅黑"/>
              </a:rPr>
              <a:t>企业级高可靠、高性能</a:t>
            </a:r>
            <a:r>
              <a:rPr lang="zh-CN" altLang="en-US" dirty="0">
                <a:latin typeface="微软雅黑"/>
                <a:ea typeface="微软雅黑"/>
              </a:rPr>
              <a:t>K8S</a:t>
            </a:r>
            <a:r>
              <a:rPr lang="zh-CN" altLang="en-US" spc="-10" dirty="0">
                <a:latin typeface="微软雅黑"/>
                <a:ea typeface="微软雅黑"/>
              </a:rPr>
              <a:t>服务</a:t>
            </a:r>
            <a:endParaRPr lang="en-US" altLang="zh-CN" b="1" spc="-10" dirty="0">
              <a:latin typeface="微软雅黑"/>
              <a:ea typeface="微软雅黑"/>
            </a:endParaRPr>
          </a:p>
          <a:p>
            <a:pPr marL="342900" indent="-3429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zh-CN" altLang="en-US" b="1" spc="-10" dirty="0">
                <a:latin typeface="微软雅黑"/>
                <a:ea typeface="微软雅黑"/>
              </a:rPr>
              <a:t>服务</a:t>
            </a:r>
            <a:r>
              <a:rPr lang="zh-CN" altLang="en-US" b="1" spc="-5" dirty="0">
                <a:latin typeface="微软雅黑"/>
                <a:ea typeface="微软雅黑"/>
              </a:rPr>
              <a:t>网格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r>
              <a:rPr lang="zh-CN" altLang="en-US" spc="-5" dirty="0">
                <a:latin typeface="微软雅黑"/>
                <a:ea typeface="微软雅黑"/>
              </a:rPr>
              <a:t>K8S原生Service</a:t>
            </a:r>
            <a:r>
              <a:rPr lang="zh-CN" altLang="en-US" spc="44" dirty="0">
                <a:latin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ea typeface="微软雅黑"/>
              </a:rPr>
              <a:t>Mesh</a:t>
            </a:r>
            <a:endParaRPr lang="en-US" altLang="zh-CN" b="1" spc="-10" dirty="0">
              <a:latin typeface="微软雅黑"/>
              <a:ea typeface="微软雅黑"/>
            </a:endParaRPr>
          </a:p>
          <a:p>
            <a:pPr marL="342900" indent="-3429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zh-CN" altLang="en-US" b="1" spc="-10" dirty="0">
                <a:latin typeface="微软雅黑"/>
                <a:ea typeface="微软雅黑"/>
              </a:rPr>
              <a:t>云</a:t>
            </a:r>
            <a:r>
              <a:rPr lang="zh-CN" altLang="en-US" b="1" spc="-5" dirty="0">
                <a:latin typeface="微软雅黑"/>
                <a:ea typeface="微软雅黑"/>
              </a:rPr>
              <a:t>容器实例</a:t>
            </a:r>
            <a:endParaRPr lang="en-US" altLang="zh-CN" b="1" spc="-5" dirty="0">
              <a:latin typeface="微软雅黑"/>
              <a:ea typeface="微软雅黑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r>
              <a:rPr lang="zh-CN" altLang="en-US" spc="-5" dirty="0">
                <a:latin typeface="微软雅黑"/>
                <a:ea typeface="微软雅黑"/>
              </a:rPr>
              <a:t>基于</a:t>
            </a:r>
            <a:r>
              <a:rPr lang="zh-CN" altLang="en-US" dirty="0">
                <a:latin typeface="微软雅黑"/>
                <a:ea typeface="微软雅黑"/>
              </a:rPr>
              <a:t>K8S</a:t>
            </a:r>
            <a:r>
              <a:rPr lang="zh-CN" altLang="en-US" spc="-5" dirty="0">
                <a:latin typeface="微软雅黑"/>
                <a:ea typeface="微软雅黑"/>
              </a:rPr>
              <a:t>的</a:t>
            </a:r>
            <a:r>
              <a:rPr lang="zh-CN" altLang="en-US" dirty="0">
                <a:latin typeface="微软雅黑"/>
                <a:ea typeface="微软雅黑"/>
              </a:rPr>
              <a:t>Serverless</a:t>
            </a:r>
            <a:r>
              <a:rPr lang="zh-CN" altLang="en-US" spc="-15" dirty="0">
                <a:latin typeface="微软雅黑"/>
                <a:ea typeface="微软雅黑"/>
              </a:rPr>
              <a:t>容器</a:t>
            </a:r>
            <a:r>
              <a:rPr lang="zh-CN" altLang="en-US" spc="-5" dirty="0">
                <a:latin typeface="微软雅黑"/>
                <a:ea typeface="微软雅黑"/>
              </a:rPr>
              <a:t>服务</a:t>
            </a:r>
            <a:endParaRPr lang="en-US" altLang="zh-CN" spc="-5" dirty="0">
              <a:latin typeface="微软雅黑"/>
              <a:ea typeface="微软雅黑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spc="-10" dirty="0">
                <a:latin typeface="微软雅黑"/>
                <a:ea typeface="微软雅黑"/>
              </a:rPr>
              <a:t>应</a:t>
            </a:r>
            <a:r>
              <a:rPr lang="zh-CN" altLang="en-US" b="1" spc="-5" dirty="0">
                <a:latin typeface="微软雅黑"/>
                <a:ea typeface="微软雅黑"/>
              </a:rPr>
              <a:t>用运维管理</a:t>
            </a:r>
          </a:p>
          <a:p>
            <a:pPr>
              <a:spcBef>
                <a:spcPts val="114"/>
              </a:spcBef>
            </a:pPr>
            <a:r>
              <a:rPr lang="zh-CN" altLang="en-US" spc="-10" dirty="0">
                <a:latin typeface="微软雅黑"/>
                <a:ea typeface="微软雅黑"/>
              </a:rPr>
              <a:t>丰富可定制的容器</a:t>
            </a:r>
            <a:r>
              <a:rPr lang="zh-CN" altLang="en-US" dirty="0">
                <a:latin typeface="微软雅黑"/>
                <a:ea typeface="微软雅黑"/>
              </a:rPr>
              <a:t>应用立体化运维</a:t>
            </a:r>
            <a:endParaRPr lang="en-US" altLang="zh-CN" dirty="0"/>
          </a:p>
          <a:p>
            <a:pPr marL="285750" indent="-28575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lang="zh-CN" altLang="en-US" b="1" spc="-10" dirty="0">
                <a:latin typeface="微软雅黑"/>
                <a:ea typeface="微软雅黑"/>
              </a:rPr>
              <a:t>容器</a:t>
            </a:r>
            <a:r>
              <a:rPr lang="zh-CN" altLang="en-US" b="1" spc="-5" dirty="0">
                <a:latin typeface="微软雅黑"/>
                <a:ea typeface="微软雅黑"/>
              </a:rPr>
              <a:t>镜像服务</a:t>
            </a:r>
            <a:endParaRPr lang="en-US" altLang="zh-CN" b="1" spc="-5" dirty="0">
              <a:latin typeface="微软雅黑"/>
              <a:ea typeface="微软雅黑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r>
              <a:rPr lang="zh-CN" altLang="en-US" spc="-5" dirty="0">
                <a:latin typeface="微软雅黑"/>
                <a:ea typeface="微软雅黑"/>
              </a:rPr>
              <a:t>容器镜像一站式构建、存储与交付</a:t>
            </a:r>
            <a:endParaRPr lang="en-US" altLang="zh-CN" spc="-5" dirty="0">
              <a:latin typeface="微软雅黑"/>
              <a:ea typeface="微软雅黑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spc="-10" dirty="0">
                <a:latin typeface="微软雅黑"/>
                <a:ea typeface="微软雅黑"/>
              </a:rPr>
              <a:t>应</a:t>
            </a:r>
            <a:r>
              <a:rPr lang="zh-CN" altLang="en-US" b="1" spc="-5" dirty="0">
                <a:latin typeface="微软雅黑"/>
                <a:ea typeface="微软雅黑"/>
              </a:rPr>
              <a:t>用编排服务</a:t>
            </a:r>
          </a:p>
          <a:p>
            <a:pPr>
              <a:spcBef>
                <a:spcPts val="114"/>
              </a:spcBef>
            </a:pPr>
            <a:r>
              <a:rPr lang="zh-CN" altLang="en-US" spc="-10" dirty="0">
                <a:latin typeface="微软雅黑"/>
                <a:ea typeface="微软雅黑"/>
              </a:rPr>
              <a:t>应用云上自动化</a:t>
            </a:r>
            <a:r>
              <a:rPr lang="zh-CN" altLang="en-US" dirty="0">
                <a:latin typeface="微软雅黑"/>
                <a:ea typeface="微软雅黑"/>
              </a:rPr>
              <a:t>编排与设施管理</a:t>
            </a:r>
            <a:endParaRPr lang="zh-CN" altLang="en-US" spc="-5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7630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7FD98-FDA0-49EA-9880-F923D002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.NET Core</a:t>
            </a:r>
            <a:endParaRPr lang="zh-CN" alt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466F654-8C11-407D-9D03-D57E457D623F}"/>
              </a:ext>
            </a:extLst>
          </p:cNvPr>
          <p:cNvSpPr txBox="1">
            <a:spLocks/>
          </p:cNvSpPr>
          <p:nvPr/>
        </p:nvSpPr>
        <p:spPr>
          <a:xfrm>
            <a:off x="1922985" y="1523329"/>
            <a:ext cx="7680942" cy="1021818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/>
              <a:t>Cross-platform</a:t>
            </a:r>
          </a:p>
          <a:p>
            <a:pPr marL="0" indent="0">
              <a:buNone/>
            </a:pPr>
            <a:r>
              <a:rPr lang="en-US" sz="2353"/>
              <a:t>Windows</a:t>
            </a:r>
            <a:r>
              <a:rPr lang="en-US" sz="2353" dirty="0"/>
              <a:t>, Linux and macOS</a:t>
            </a:r>
            <a:endParaRPr lang="en-US" sz="18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666CC8B-A04E-403F-8070-C405400A0E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17" y="1577043"/>
            <a:ext cx="914390" cy="9143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045F46-5940-4C0E-939D-8B67AD8324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17" y="2765750"/>
            <a:ext cx="914390" cy="91439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1420FD-E10F-4CFD-9685-6E797E083AE7}"/>
              </a:ext>
            </a:extLst>
          </p:cNvPr>
          <p:cNvSpPr txBox="1">
            <a:spLocks/>
          </p:cNvSpPr>
          <p:nvPr/>
        </p:nvSpPr>
        <p:spPr>
          <a:xfrm>
            <a:off x="1922985" y="2712036"/>
            <a:ext cx="7680942" cy="103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Fast</a:t>
            </a:r>
          </a:p>
          <a:p>
            <a:pPr lvl="1"/>
            <a:r>
              <a:rPr lang="en-US" dirty="0" err="1"/>
              <a:t>TechEmpower</a:t>
            </a:r>
            <a:r>
              <a:rPr lang="en-US" dirty="0"/>
              <a:t> </a:t>
            </a:r>
            <a:r>
              <a:rPr lang="zh-CN" altLang="en-US" dirty="0"/>
              <a:t>性能测试中比</a:t>
            </a:r>
            <a:r>
              <a:rPr lang="en-US" altLang="zh-CN" dirty="0" err="1"/>
              <a:t>nodejs</a:t>
            </a:r>
            <a:r>
              <a:rPr lang="zh-CN" altLang="en-US" dirty="0"/>
              <a:t>快</a:t>
            </a:r>
            <a:r>
              <a:rPr lang="en-US" altLang="zh-CN" dirty="0"/>
              <a:t>8</a:t>
            </a:r>
            <a:r>
              <a:rPr lang="zh-CN" altLang="en-US" dirty="0"/>
              <a:t>倍</a:t>
            </a:r>
            <a:endParaRPr lang="en-US" sz="18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BA613F9-0343-4F3B-B7C7-921733098C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17" y="3954458"/>
            <a:ext cx="914390" cy="91439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F508EA5-73FF-4A1F-9709-8E826C968034}"/>
              </a:ext>
            </a:extLst>
          </p:cNvPr>
          <p:cNvSpPr txBox="1">
            <a:spLocks/>
          </p:cNvSpPr>
          <p:nvPr/>
        </p:nvSpPr>
        <p:spPr>
          <a:xfrm>
            <a:off x="1922985" y="3897038"/>
            <a:ext cx="9875412" cy="103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Lightweight</a:t>
            </a:r>
          </a:p>
          <a:p>
            <a:pPr lvl="1"/>
            <a:r>
              <a:rPr lang="zh-CN" altLang="en-US" dirty="0"/>
              <a:t>模块化开发模型非常适合容器化和无冲击部署</a:t>
            </a:r>
            <a:endParaRPr lang="en-US" sz="18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C0ADD17-FD38-4136-A036-E93D03910AF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17" y="5143165"/>
            <a:ext cx="914390" cy="91439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9EC6492-2019-4386-B4B3-55233005B125}"/>
              </a:ext>
            </a:extLst>
          </p:cNvPr>
          <p:cNvSpPr txBox="1">
            <a:spLocks/>
          </p:cNvSpPr>
          <p:nvPr/>
        </p:nvSpPr>
        <p:spPr>
          <a:xfrm>
            <a:off x="1922985" y="5089450"/>
            <a:ext cx="9875412" cy="103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Open source</a:t>
            </a:r>
          </a:p>
          <a:p>
            <a:pPr lvl="1"/>
            <a:r>
              <a:rPr lang="zh-CN" altLang="en-US" dirty="0"/>
              <a:t>运行时</a:t>
            </a:r>
            <a:r>
              <a:rPr lang="en-US" dirty="0"/>
              <a:t>, </a:t>
            </a:r>
            <a:r>
              <a:rPr lang="zh-CN" altLang="en-US" dirty="0"/>
              <a:t>类库</a:t>
            </a:r>
            <a:r>
              <a:rPr lang="en-US" dirty="0"/>
              <a:t>, </a:t>
            </a:r>
            <a:r>
              <a:rPr lang="zh-CN" altLang="en-US" dirty="0"/>
              <a:t>编译器</a:t>
            </a:r>
            <a:r>
              <a:rPr lang="en-US" dirty="0"/>
              <a:t>, </a:t>
            </a:r>
            <a:r>
              <a:rPr lang="zh-CN" altLang="en-US" dirty="0"/>
              <a:t>语言和开发工具 都在</a:t>
            </a:r>
            <a:r>
              <a:rPr lang="en-US" dirty="0"/>
              <a:t> GitHub</a:t>
            </a:r>
            <a:r>
              <a:rPr lang="zh-CN" altLang="en-US" dirty="0"/>
              <a:t>上开源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77347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8782" y="829028"/>
            <a:ext cx="10848160" cy="473214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.NET Core从属于.NET基金会，由微软进行官方支持。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使用最宽松的MIT和Apache 2开源协议，文档协议遵循CC-BY。这将允许任何人任何组织和企业任意处置，包括使用，复制，修改，合并，发表，分发，再授权，或者销售。唯一的限制是，软件中必须包含上述版 权和许可提示，后者协议将会除了为用户提供版权许可之外，还有专利许可，并且授权是免费，无排他性的(任何个人和企业都能获得授权)并且永久不可撤销</a:t>
            </a:r>
          </a:p>
          <a:p>
            <a:pPr>
              <a:lnSpc>
                <a:spcPct val="200000"/>
              </a:lnSpc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源代码可在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微软仓库下拉取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15" y="4629627"/>
            <a:ext cx="1771650" cy="931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CCE843EE-D428-452B-8662-C7800ACC88FC}"/>
              </a:ext>
            </a:extLst>
          </p:cNvPr>
          <p:cNvSpPr txBox="1">
            <a:spLocks/>
          </p:cNvSpPr>
          <p:nvPr/>
        </p:nvSpPr>
        <p:spPr>
          <a:xfrm>
            <a:off x="474599" y="395228"/>
            <a:ext cx="11017250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US" sz="4000">
                <a:solidFill>
                  <a:schemeClr val="tx1"/>
                </a:solidFill>
                <a:latin typeface="Segoe UI Semibold"/>
              </a:rPr>
              <a:t>.NET</a:t>
            </a:r>
          </a:p>
        </p:txBody>
      </p:sp>
      <p:sp>
        <p:nvSpPr>
          <p:cNvPr id="6" name="Title 18">
            <a:extLst>
              <a:ext uri="{FF2B5EF4-FFF2-40B4-BE49-F238E27FC236}">
                <a16:creationId xmlns:a16="http://schemas.microsoft.com/office/drawing/2014/main" id="{E35AA910-1A4B-48F2-91ED-704D4FBFB8BC}"/>
              </a:ext>
            </a:extLst>
          </p:cNvPr>
          <p:cNvSpPr txBox="1">
            <a:spLocks/>
          </p:cNvSpPr>
          <p:nvPr/>
        </p:nvSpPr>
        <p:spPr>
          <a:xfrm>
            <a:off x="598441" y="1172925"/>
            <a:ext cx="1101725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Your platform for building anything</a:t>
            </a:r>
          </a:p>
        </p:txBody>
      </p:sp>
      <p:grpSp>
        <p:nvGrpSpPr>
          <p:cNvPr id="7" name="Group 1" descr="Diagram showing that .NET can be used for Desktop, Web, Cloud, mobile, Gaming, IoT and AI.">
            <a:extLst>
              <a:ext uri="{FF2B5EF4-FFF2-40B4-BE49-F238E27FC236}">
                <a16:creationId xmlns:a16="http://schemas.microsoft.com/office/drawing/2014/main" id="{C3E05CC2-BAC4-472E-ACD0-940AD0A9D2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42913" y="1944901"/>
            <a:ext cx="11025645" cy="3487170"/>
            <a:chOff x="587375" y="3050167"/>
            <a:chExt cx="11025645" cy="2588633"/>
          </a:xfrm>
        </p:grpSpPr>
        <p:cxnSp>
          <p:nvCxnSpPr>
            <p:cNvPr id="9" name="Straight Connector 124">
              <a:extLst>
                <a:ext uri="{FF2B5EF4-FFF2-40B4-BE49-F238E27FC236}">
                  <a16:creationId xmlns:a16="http://schemas.microsoft.com/office/drawing/2014/main" id="{F036DF6C-8FE6-46C0-838F-F591EDF9B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6100199" y="4362740"/>
              <a:ext cx="0" cy="492697"/>
            </a:xfrm>
            <a:prstGeom prst="line">
              <a:avLst/>
            </a:prstGeom>
            <a:ln w="28575" cap="rnd">
              <a:solidFill>
                <a:srgbClr val="75757A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broad application support" descr="broad application support">
              <a:extLst>
                <a:ext uri="{FF2B5EF4-FFF2-40B4-BE49-F238E27FC236}">
                  <a16:creationId xmlns:a16="http://schemas.microsoft.com/office/drawing/2014/main" id="{198EBCB8-8D0E-4835-A32C-977D2D390208}"/>
                </a:ext>
              </a:extLst>
            </p:cNvPr>
            <p:cNvGrpSpPr/>
            <p:nvPr/>
          </p:nvGrpSpPr>
          <p:grpSpPr>
            <a:xfrm>
              <a:off x="4139578" y="3184508"/>
              <a:ext cx="611788" cy="360630"/>
              <a:chOff x="6313882" y="1370180"/>
              <a:chExt cx="443543" cy="261457"/>
            </a:xfrm>
          </p:grpSpPr>
          <p:sp>
            <p:nvSpPr>
              <p:cNvPr id="77" name="Freeform 907">
                <a:extLst>
                  <a:ext uri="{FF2B5EF4-FFF2-40B4-BE49-F238E27FC236}">
                    <a16:creationId xmlns:a16="http://schemas.microsoft.com/office/drawing/2014/main" id="{E977A245-7AA7-4E67-A4DD-F2CFA12A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 908">
                <a:extLst>
                  <a:ext uri="{FF2B5EF4-FFF2-40B4-BE49-F238E27FC236}">
                    <a16:creationId xmlns:a16="http://schemas.microsoft.com/office/drawing/2014/main" id="{EA0AECEC-ECE9-4BDA-9594-3E350B861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Oval 909">
                <a:extLst>
                  <a:ext uri="{FF2B5EF4-FFF2-40B4-BE49-F238E27FC236}">
                    <a16:creationId xmlns:a16="http://schemas.microsoft.com/office/drawing/2014/main" id="{B9C7BB43-67A9-4656-BB78-F8418B950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 910">
                <a:extLst>
                  <a:ext uri="{FF2B5EF4-FFF2-40B4-BE49-F238E27FC236}">
                    <a16:creationId xmlns:a16="http://schemas.microsoft.com/office/drawing/2014/main" id="{7A98D956-3EE2-40A1-B179-72AD9BE13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Freeform 911">
                <a:extLst>
                  <a:ext uri="{FF2B5EF4-FFF2-40B4-BE49-F238E27FC236}">
                    <a16:creationId xmlns:a16="http://schemas.microsoft.com/office/drawing/2014/main" id="{18619660-ACED-4748-9EA2-FFF30C762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1" name="Graphic 57" descr="Icon of connected dots ">
              <a:extLst>
                <a:ext uri="{FF2B5EF4-FFF2-40B4-BE49-F238E27FC236}">
                  <a16:creationId xmlns:a16="http://schemas.microsoft.com/office/drawing/2014/main" id="{C7086084-EBEE-4C6B-BA51-8E86F46ED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5153" y="3109845"/>
              <a:ext cx="578454" cy="509954"/>
            </a:xfrm>
            <a:prstGeom prst="rect">
              <a:avLst/>
            </a:prstGeom>
          </p:spPr>
        </p:pic>
        <p:grpSp>
          <p:nvGrpSpPr>
            <p:cNvPr id="12" name="online" descr="online">
              <a:extLst>
                <a:ext uri="{FF2B5EF4-FFF2-40B4-BE49-F238E27FC236}">
                  <a16:creationId xmlns:a16="http://schemas.microsoft.com/office/drawing/2014/main" id="{5BDCC21E-736C-4D09-9E5E-E6789FDDA64B}"/>
                </a:ext>
              </a:extLst>
            </p:cNvPr>
            <p:cNvGrpSpPr/>
            <p:nvPr/>
          </p:nvGrpSpPr>
          <p:grpSpPr>
            <a:xfrm>
              <a:off x="2489742" y="3063821"/>
              <a:ext cx="602002" cy="602002"/>
              <a:chOff x="4472102" y="5773612"/>
              <a:chExt cx="436448" cy="436448"/>
            </a:xfrm>
          </p:grpSpPr>
          <p:sp>
            <p:nvSpPr>
              <p:cNvPr id="61" name="Freeform: Shape 59">
                <a:extLst>
                  <a:ext uri="{FF2B5EF4-FFF2-40B4-BE49-F238E27FC236}">
                    <a16:creationId xmlns:a16="http://schemas.microsoft.com/office/drawing/2014/main" id="{BFCF14D1-8368-4DAC-BA59-37223C40F03C}"/>
                  </a:ext>
                </a:extLst>
              </p:cNvPr>
              <p:cNvSpPr/>
              <p:nvPr/>
            </p:nvSpPr>
            <p:spPr>
              <a:xfrm>
                <a:off x="4720145" y="5989603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0">
                <a:extLst>
                  <a:ext uri="{FF2B5EF4-FFF2-40B4-BE49-F238E27FC236}">
                    <a16:creationId xmlns:a16="http://schemas.microsoft.com/office/drawing/2014/main" id="{06DC5DC2-F535-45F8-9815-9085EE3DBA14}"/>
                  </a:ext>
                </a:extLst>
              </p:cNvPr>
              <p:cNvSpPr/>
              <p:nvPr/>
            </p:nvSpPr>
            <p:spPr>
              <a:xfrm>
                <a:off x="4720145" y="5823949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1">
                <a:extLst>
                  <a:ext uri="{FF2B5EF4-FFF2-40B4-BE49-F238E27FC236}">
                    <a16:creationId xmlns:a16="http://schemas.microsoft.com/office/drawing/2014/main" id="{18AF8684-1CAB-46FD-A469-7C091E3D111E}"/>
                  </a:ext>
                </a:extLst>
              </p:cNvPr>
              <p:cNvSpPr/>
              <p:nvPr/>
            </p:nvSpPr>
            <p:spPr>
              <a:xfrm>
                <a:off x="4473724" y="5778339"/>
                <a:ext cx="427449" cy="427449"/>
              </a:xfrm>
              <a:custGeom>
                <a:avLst/>
                <a:gdLst>
                  <a:gd name="connsiteX0" fmla="*/ 215909 w 427449"/>
                  <a:gd name="connsiteY0" fmla="*/ 428976 h 427449"/>
                  <a:gd name="connsiteX1" fmla="*/ 430252 w 427449"/>
                  <a:gd name="connsiteY1" fmla="*/ 215233 h 427449"/>
                  <a:gd name="connsiteX2" fmla="*/ 215909 w 427449"/>
                  <a:gd name="connsiteY2" fmla="*/ 1566 h 427449"/>
                  <a:gd name="connsiteX3" fmla="*/ 1566 w 427449"/>
                  <a:gd name="connsiteY3" fmla="*/ 215233 h 427449"/>
                  <a:gd name="connsiteX4" fmla="*/ 215909 w 427449"/>
                  <a:gd name="connsiteY4" fmla="*/ 42897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449" h="427449">
                    <a:moveTo>
                      <a:pt x="215909" y="428976"/>
                    </a:moveTo>
                    <a:cubicBezTo>
                      <a:pt x="333927" y="428976"/>
                      <a:pt x="430252" y="332920"/>
                      <a:pt x="430252" y="215233"/>
                    </a:cubicBezTo>
                    <a:cubicBezTo>
                      <a:pt x="430252" y="97546"/>
                      <a:pt x="333851" y="1566"/>
                      <a:pt x="215909" y="1566"/>
                    </a:cubicBezTo>
                    <a:cubicBezTo>
                      <a:pt x="97891" y="1566"/>
                      <a:pt x="1566" y="97621"/>
                      <a:pt x="1566" y="215233"/>
                    </a:cubicBezTo>
                    <a:cubicBezTo>
                      <a:pt x="1566" y="332845"/>
                      <a:pt x="97891" y="428976"/>
                      <a:pt x="215909" y="42897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2">
                <a:extLst>
                  <a:ext uri="{FF2B5EF4-FFF2-40B4-BE49-F238E27FC236}">
                    <a16:creationId xmlns:a16="http://schemas.microsoft.com/office/drawing/2014/main" id="{AFD505B1-425C-45AB-9FF0-D6305E1C6AD5}"/>
                  </a:ext>
                </a:extLst>
              </p:cNvPr>
              <p:cNvSpPr/>
              <p:nvPr/>
            </p:nvSpPr>
            <p:spPr>
              <a:xfrm>
                <a:off x="4686399" y="5779112"/>
                <a:ext cx="4499" cy="427449"/>
              </a:xfrm>
              <a:custGeom>
                <a:avLst/>
                <a:gdLst>
                  <a:gd name="connsiteX0" fmla="*/ 5585 w 4499"/>
                  <a:gd name="connsiteY0" fmla="*/ 1566 h 427449"/>
                  <a:gd name="connsiteX1" fmla="*/ 1566 w 4499"/>
                  <a:gd name="connsiteY1" fmla="*/ 1566 h 427449"/>
                  <a:gd name="connsiteX2" fmla="*/ 1566 w 4499"/>
                  <a:gd name="connsiteY2" fmla="*/ 428220 h 427449"/>
                  <a:gd name="connsiteX3" fmla="*/ 5585 w 4499"/>
                  <a:gd name="connsiteY3" fmla="*/ 428220 h 427449"/>
                  <a:gd name="connsiteX4" fmla="*/ 5585 w 4499"/>
                  <a:gd name="connsiteY4" fmla="*/ 156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" h="427449">
                    <a:moveTo>
                      <a:pt x="5585" y="1566"/>
                    </a:moveTo>
                    <a:lnTo>
                      <a:pt x="1566" y="1566"/>
                    </a:lnTo>
                    <a:lnTo>
                      <a:pt x="1566" y="428220"/>
                    </a:lnTo>
                    <a:lnTo>
                      <a:pt x="5585" y="428220"/>
                    </a:lnTo>
                    <a:lnTo>
                      <a:pt x="5585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3">
                <a:extLst>
                  <a:ext uri="{FF2B5EF4-FFF2-40B4-BE49-F238E27FC236}">
                    <a16:creationId xmlns:a16="http://schemas.microsoft.com/office/drawing/2014/main" id="{6A5467E2-183F-426B-AA90-B05D350B519A}"/>
                  </a:ext>
                </a:extLst>
              </p:cNvPr>
              <p:cNvSpPr/>
              <p:nvPr/>
            </p:nvSpPr>
            <p:spPr>
              <a:xfrm>
                <a:off x="4472131" y="5888013"/>
                <a:ext cx="431949" cy="211475"/>
              </a:xfrm>
              <a:custGeom>
                <a:avLst/>
                <a:gdLst>
                  <a:gd name="connsiteX0" fmla="*/ 217502 w 431948"/>
                  <a:gd name="connsiteY0" fmla="*/ 211224 h 211474"/>
                  <a:gd name="connsiteX1" fmla="*/ 1566 w 431948"/>
                  <a:gd name="connsiteY1" fmla="*/ 106395 h 211474"/>
                  <a:gd name="connsiteX2" fmla="*/ 217502 w 431948"/>
                  <a:gd name="connsiteY2" fmla="*/ 1566 h 211474"/>
                  <a:gd name="connsiteX3" fmla="*/ 433438 w 431948"/>
                  <a:gd name="connsiteY3" fmla="*/ 106395 h 211474"/>
                  <a:gd name="connsiteX4" fmla="*/ 217502 w 431948"/>
                  <a:gd name="connsiteY4" fmla="*/ 211224 h 211474"/>
                  <a:gd name="connsiteX5" fmla="*/ 217502 w 431948"/>
                  <a:gd name="connsiteY5" fmla="*/ 4742 h 211474"/>
                  <a:gd name="connsiteX6" fmla="*/ 5585 w 431948"/>
                  <a:gd name="connsiteY6" fmla="*/ 105563 h 211474"/>
                  <a:gd name="connsiteX7" fmla="*/ 217502 w 431948"/>
                  <a:gd name="connsiteY7" fmla="*/ 206384 h 211474"/>
                  <a:gd name="connsiteX8" fmla="*/ 429418 w 431948"/>
                  <a:gd name="connsiteY8" fmla="*/ 105563 h 211474"/>
                  <a:gd name="connsiteX9" fmla="*/ 217502 w 431948"/>
                  <a:gd name="connsiteY9" fmla="*/ 4742 h 21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948" h="211474">
                    <a:moveTo>
                      <a:pt x="217502" y="211224"/>
                    </a:moveTo>
                    <a:cubicBezTo>
                      <a:pt x="98650" y="211224"/>
                      <a:pt x="1566" y="164029"/>
                      <a:pt x="1566" y="106395"/>
                    </a:cubicBezTo>
                    <a:cubicBezTo>
                      <a:pt x="1566" y="48762"/>
                      <a:pt x="98650" y="1566"/>
                      <a:pt x="217502" y="1566"/>
                    </a:cubicBezTo>
                    <a:cubicBezTo>
                      <a:pt x="336354" y="1566"/>
                      <a:pt x="433438" y="48762"/>
                      <a:pt x="433438" y="106395"/>
                    </a:cubicBezTo>
                    <a:cubicBezTo>
                      <a:pt x="433362" y="164029"/>
                      <a:pt x="336278" y="211224"/>
                      <a:pt x="217502" y="211224"/>
                    </a:cubicBezTo>
                    <a:close/>
                    <a:moveTo>
                      <a:pt x="217502" y="4742"/>
                    </a:moveTo>
                    <a:cubicBezTo>
                      <a:pt x="100318" y="4742"/>
                      <a:pt x="5585" y="50350"/>
                      <a:pt x="5585" y="105563"/>
                    </a:cubicBezTo>
                    <a:cubicBezTo>
                      <a:pt x="5585" y="160776"/>
                      <a:pt x="100318" y="206384"/>
                      <a:pt x="217502" y="206384"/>
                    </a:cubicBezTo>
                    <a:cubicBezTo>
                      <a:pt x="334685" y="206384"/>
                      <a:pt x="429418" y="160776"/>
                      <a:pt x="429418" y="105563"/>
                    </a:cubicBezTo>
                    <a:cubicBezTo>
                      <a:pt x="429342" y="50350"/>
                      <a:pt x="334685" y="4742"/>
                      <a:pt x="217502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4">
                <a:extLst>
                  <a:ext uri="{FF2B5EF4-FFF2-40B4-BE49-F238E27FC236}">
                    <a16:creationId xmlns:a16="http://schemas.microsoft.com/office/drawing/2014/main" id="{0E164296-F435-48E0-BC1A-EBF296E2F043}"/>
                  </a:ext>
                </a:extLst>
              </p:cNvPr>
              <p:cNvSpPr/>
              <p:nvPr/>
            </p:nvSpPr>
            <p:spPr>
              <a:xfrm>
                <a:off x="4582938" y="5777513"/>
                <a:ext cx="211475" cy="431949"/>
              </a:xfrm>
              <a:custGeom>
                <a:avLst/>
                <a:gdLst>
                  <a:gd name="connsiteX0" fmla="*/ 106689 w 211474"/>
                  <a:gd name="connsiteY0" fmla="*/ 432228 h 431948"/>
                  <a:gd name="connsiteX1" fmla="*/ 1566 w 211474"/>
                  <a:gd name="connsiteY1" fmla="*/ 216897 h 431948"/>
                  <a:gd name="connsiteX2" fmla="*/ 106689 w 211474"/>
                  <a:gd name="connsiteY2" fmla="*/ 1566 h 431948"/>
                  <a:gd name="connsiteX3" fmla="*/ 211813 w 211474"/>
                  <a:gd name="connsiteY3" fmla="*/ 216897 h 431948"/>
                  <a:gd name="connsiteX4" fmla="*/ 106689 w 211474"/>
                  <a:gd name="connsiteY4" fmla="*/ 432228 h 431948"/>
                  <a:gd name="connsiteX5" fmla="*/ 106689 w 211474"/>
                  <a:gd name="connsiteY5" fmla="*/ 4742 h 431948"/>
                  <a:gd name="connsiteX6" fmla="*/ 5585 w 211474"/>
                  <a:gd name="connsiteY6" fmla="*/ 216065 h 431948"/>
                  <a:gd name="connsiteX7" fmla="*/ 106689 w 211474"/>
                  <a:gd name="connsiteY7" fmla="*/ 427387 h 431948"/>
                  <a:gd name="connsiteX8" fmla="*/ 207793 w 211474"/>
                  <a:gd name="connsiteY8" fmla="*/ 216065 h 431948"/>
                  <a:gd name="connsiteX9" fmla="*/ 106689 w 211474"/>
                  <a:gd name="connsiteY9" fmla="*/ 4742 h 4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74" h="431948">
                    <a:moveTo>
                      <a:pt x="106689" y="432228"/>
                    </a:moveTo>
                    <a:cubicBezTo>
                      <a:pt x="48894" y="432228"/>
                      <a:pt x="1566" y="335416"/>
                      <a:pt x="1566" y="216897"/>
                    </a:cubicBezTo>
                    <a:cubicBezTo>
                      <a:pt x="1566" y="98378"/>
                      <a:pt x="48894" y="1566"/>
                      <a:pt x="106689" y="1566"/>
                    </a:cubicBezTo>
                    <a:cubicBezTo>
                      <a:pt x="164484" y="1566"/>
                      <a:pt x="211813" y="98453"/>
                      <a:pt x="211813" y="216897"/>
                    </a:cubicBezTo>
                    <a:cubicBezTo>
                      <a:pt x="211813" y="335341"/>
                      <a:pt x="164484" y="432228"/>
                      <a:pt x="106689" y="432228"/>
                    </a:cubicBezTo>
                    <a:close/>
                    <a:moveTo>
                      <a:pt x="106689" y="4742"/>
                    </a:moveTo>
                    <a:cubicBezTo>
                      <a:pt x="50486" y="4742"/>
                      <a:pt x="5585" y="99210"/>
                      <a:pt x="5585" y="216065"/>
                    </a:cubicBezTo>
                    <a:cubicBezTo>
                      <a:pt x="5585" y="332920"/>
                      <a:pt x="51321" y="427387"/>
                      <a:pt x="106689" y="427387"/>
                    </a:cubicBezTo>
                    <a:cubicBezTo>
                      <a:pt x="162057" y="427387"/>
                      <a:pt x="207793" y="332920"/>
                      <a:pt x="207793" y="216065"/>
                    </a:cubicBezTo>
                    <a:cubicBezTo>
                      <a:pt x="207793" y="99210"/>
                      <a:pt x="162816" y="4742"/>
                      <a:pt x="106689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5">
                <a:extLst>
                  <a:ext uri="{FF2B5EF4-FFF2-40B4-BE49-F238E27FC236}">
                    <a16:creationId xmlns:a16="http://schemas.microsoft.com/office/drawing/2014/main" id="{49F5E583-F590-4E65-92F3-112C9136E897}"/>
                  </a:ext>
                </a:extLst>
              </p:cNvPr>
              <p:cNvSpPr/>
              <p:nvPr/>
            </p:nvSpPr>
            <p:spPr>
              <a:xfrm>
                <a:off x="4474548" y="5990429"/>
                <a:ext cx="427449" cy="4499"/>
              </a:xfrm>
              <a:custGeom>
                <a:avLst/>
                <a:gdLst>
                  <a:gd name="connsiteX0" fmla="*/ 429343 w 427449"/>
                  <a:gd name="connsiteY0" fmla="*/ 1566 h 4499"/>
                  <a:gd name="connsiteX1" fmla="*/ 1566 w 427449"/>
                  <a:gd name="connsiteY1" fmla="*/ 1566 h 4499"/>
                  <a:gd name="connsiteX2" fmla="*/ 1566 w 427449"/>
                  <a:gd name="connsiteY2" fmla="*/ 5574 h 4499"/>
                  <a:gd name="connsiteX3" fmla="*/ 429418 w 427449"/>
                  <a:gd name="connsiteY3" fmla="*/ 5574 h 4499"/>
                  <a:gd name="connsiteX4" fmla="*/ 429418 w 427449"/>
                  <a:gd name="connsiteY4" fmla="*/ 1566 h 4499"/>
                  <a:gd name="connsiteX5" fmla="*/ 429343 w 427449"/>
                  <a:gd name="connsiteY5" fmla="*/ 1566 h 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49" h="4499">
                    <a:moveTo>
                      <a:pt x="429343" y="1566"/>
                    </a:moveTo>
                    <a:lnTo>
                      <a:pt x="1566" y="1566"/>
                    </a:lnTo>
                    <a:lnTo>
                      <a:pt x="1566" y="5574"/>
                    </a:lnTo>
                    <a:lnTo>
                      <a:pt x="429418" y="5574"/>
                    </a:lnTo>
                    <a:lnTo>
                      <a:pt x="429418" y="1566"/>
                    </a:lnTo>
                    <a:lnTo>
                      <a:pt x="429343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6">
                <a:extLst>
                  <a:ext uri="{FF2B5EF4-FFF2-40B4-BE49-F238E27FC236}">
                    <a16:creationId xmlns:a16="http://schemas.microsoft.com/office/drawing/2014/main" id="{1621100A-1F54-442F-B1A0-D7A5763EFE76}"/>
                  </a:ext>
                </a:extLst>
              </p:cNvPr>
              <p:cNvSpPr/>
              <p:nvPr/>
            </p:nvSpPr>
            <p:spPr>
              <a:xfrm>
                <a:off x="4668794" y="6076041"/>
                <a:ext cx="40495" cy="40495"/>
              </a:xfrm>
              <a:custGeom>
                <a:avLst/>
                <a:gdLst>
                  <a:gd name="connsiteX0" fmla="*/ 20830 w 40495"/>
                  <a:gd name="connsiteY0" fmla="*/ 39988 h 40495"/>
                  <a:gd name="connsiteX1" fmla="*/ 40096 w 40495"/>
                  <a:gd name="connsiteY1" fmla="*/ 20777 h 40495"/>
                  <a:gd name="connsiteX2" fmla="*/ 20830 w 40495"/>
                  <a:gd name="connsiteY2" fmla="*/ 1566 h 40495"/>
                  <a:gd name="connsiteX3" fmla="*/ 1566 w 40495"/>
                  <a:gd name="connsiteY3" fmla="*/ 20777 h 40495"/>
                  <a:gd name="connsiteX4" fmla="*/ 20830 w 40495"/>
                  <a:gd name="connsiteY4" fmla="*/ 39988 h 4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5" h="40495">
                    <a:moveTo>
                      <a:pt x="20830" y="39988"/>
                    </a:moveTo>
                    <a:cubicBezTo>
                      <a:pt x="31298" y="39988"/>
                      <a:pt x="40096" y="31214"/>
                      <a:pt x="40096" y="20777"/>
                    </a:cubicBezTo>
                    <a:cubicBezTo>
                      <a:pt x="40096" y="10339"/>
                      <a:pt x="31298" y="1566"/>
                      <a:pt x="20830" y="1566"/>
                    </a:cubicBezTo>
                    <a:cubicBezTo>
                      <a:pt x="10364" y="1566"/>
                      <a:pt x="1566" y="10339"/>
                      <a:pt x="1566" y="20777"/>
                    </a:cubicBezTo>
                    <a:cubicBezTo>
                      <a:pt x="1566" y="31214"/>
                      <a:pt x="10364" y="39988"/>
                      <a:pt x="20830" y="39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7">
                <a:extLst>
                  <a:ext uri="{FF2B5EF4-FFF2-40B4-BE49-F238E27FC236}">
                    <a16:creationId xmlns:a16="http://schemas.microsoft.com/office/drawing/2014/main" id="{9E8F5B78-7028-4F52-B08B-AA58E53D6011}"/>
                  </a:ext>
                </a:extLst>
              </p:cNvPr>
              <p:cNvSpPr/>
              <p:nvPr/>
            </p:nvSpPr>
            <p:spPr>
              <a:xfrm>
                <a:off x="4568457" y="5975981"/>
                <a:ext cx="31496" cy="31496"/>
              </a:xfrm>
              <a:custGeom>
                <a:avLst/>
                <a:gdLst>
                  <a:gd name="connsiteX0" fmla="*/ 17645 w 31496"/>
                  <a:gd name="connsiteY0" fmla="*/ 33635 h 31496"/>
                  <a:gd name="connsiteX1" fmla="*/ 33725 w 31496"/>
                  <a:gd name="connsiteY1" fmla="*/ 17600 h 31496"/>
                  <a:gd name="connsiteX2" fmla="*/ 17645 w 31496"/>
                  <a:gd name="connsiteY2" fmla="*/ 1566 h 31496"/>
                  <a:gd name="connsiteX3" fmla="*/ 1566 w 31496"/>
                  <a:gd name="connsiteY3" fmla="*/ 17600 h 31496"/>
                  <a:gd name="connsiteX4" fmla="*/ 17645 w 31496"/>
                  <a:gd name="connsiteY4" fmla="*/ 33635 h 3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" h="31496">
                    <a:moveTo>
                      <a:pt x="17645" y="33635"/>
                    </a:moveTo>
                    <a:cubicBezTo>
                      <a:pt x="26444" y="33635"/>
                      <a:pt x="33725" y="26449"/>
                      <a:pt x="33725" y="17600"/>
                    </a:cubicBezTo>
                    <a:cubicBezTo>
                      <a:pt x="33725" y="8826"/>
                      <a:pt x="26519" y="1566"/>
                      <a:pt x="17645" y="1566"/>
                    </a:cubicBezTo>
                    <a:cubicBezTo>
                      <a:pt x="8847" y="1566"/>
                      <a:pt x="1566" y="8751"/>
                      <a:pt x="1566" y="17600"/>
                    </a:cubicBezTo>
                    <a:cubicBezTo>
                      <a:pt x="1566" y="26449"/>
                      <a:pt x="8771" y="33635"/>
                      <a:pt x="17645" y="3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8">
                <a:extLst>
                  <a:ext uri="{FF2B5EF4-FFF2-40B4-BE49-F238E27FC236}">
                    <a16:creationId xmlns:a16="http://schemas.microsoft.com/office/drawing/2014/main" id="{E3562ADD-51F0-4C8B-ADB2-69F3E0389F00}"/>
                  </a:ext>
                </a:extLst>
              </p:cNvPr>
              <p:cNvSpPr/>
              <p:nvPr/>
            </p:nvSpPr>
            <p:spPr>
              <a:xfrm>
                <a:off x="4666676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69">
                <a:extLst>
                  <a:ext uri="{FF2B5EF4-FFF2-40B4-BE49-F238E27FC236}">
                    <a16:creationId xmlns:a16="http://schemas.microsoft.com/office/drawing/2014/main" id="{1F14D01B-B706-414A-9FA3-369741526564}"/>
                  </a:ext>
                </a:extLst>
              </p:cNvPr>
              <p:cNvSpPr/>
              <p:nvPr/>
            </p:nvSpPr>
            <p:spPr>
              <a:xfrm>
                <a:off x="4666676" y="5866922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0">
                <a:extLst>
                  <a:ext uri="{FF2B5EF4-FFF2-40B4-BE49-F238E27FC236}">
                    <a16:creationId xmlns:a16="http://schemas.microsoft.com/office/drawing/2014/main" id="{1F11D0EE-D8B1-4D3C-A956-B465E1E5D7C3}"/>
                  </a:ext>
                </a:extLst>
              </p:cNvPr>
              <p:cNvSpPr/>
              <p:nvPr/>
            </p:nvSpPr>
            <p:spPr>
              <a:xfrm>
                <a:off x="4768688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2" y="45434"/>
                      <a:pt x="45557" y="35677"/>
                      <a:pt x="45557" y="23500"/>
                    </a:cubicBezTo>
                    <a:cubicBezTo>
                      <a:pt x="45557" y="11323"/>
                      <a:pt x="35772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1">
                <a:extLst>
                  <a:ext uri="{FF2B5EF4-FFF2-40B4-BE49-F238E27FC236}">
                    <a16:creationId xmlns:a16="http://schemas.microsoft.com/office/drawing/2014/main" id="{990A89BC-697B-42B8-88FC-5580AF0D658C}"/>
                  </a:ext>
                </a:extLst>
              </p:cNvPr>
              <p:cNvSpPr/>
              <p:nvPr/>
            </p:nvSpPr>
            <p:spPr>
              <a:xfrm>
                <a:off x="4767470" y="607150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2">
                <a:extLst>
                  <a:ext uri="{FF2B5EF4-FFF2-40B4-BE49-F238E27FC236}">
                    <a16:creationId xmlns:a16="http://schemas.microsoft.com/office/drawing/2014/main" id="{2AF21538-E78D-42D6-9E43-92F7AF8FDA2F}"/>
                  </a:ext>
                </a:extLst>
              </p:cNvPr>
              <p:cNvSpPr/>
              <p:nvPr/>
            </p:nvSpPr>
            <p:spPr>
              <a:xfrm>
                <a:off x="4585211" y="607150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3">
                <a:extLst>
                  <a:ext uri="{FF2B5EF4-FFF2-40B4-BE49-F238E27FC236}">
                    <a16:creationId xmlns:a16="http://schemas.microsoft.com/office/drawing/2014/main" id="{0BFF0B9B-2E06-4D82-9391-005028D9557E}"/>
                  </a:ext>
                </a:extLst>
              </p:cNvPr>
              <p:cNvSpPr/>
              <p:nvPr/>
            </p:nvSpPr>
            <p:spPr>
              <a:xfrm>
                <a:off x="4767470" y="588899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4">
                <a:extLst>
                  <a:ext uri="{FF2B5EF4-FFF2-40B4-BE49-F238E27FC236}">
                    <a16:creationId xmlns:a16="http://schemas.microsoft.com/office/drawing/2014/main" id="{781F70CF-441B-45DA-9CBD-C3E55D526B69}"/>
                  </a:ext>
                </a:extLst>
              </p:cNvPr>
              <p:cNvSpPr/>
              <p:nvPr/>
            </p:nvSpPr>
            <p:spPr>
              <a:xfrm>
                <a:off x="4585211" y="588899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aming" descr=" gaming, controller">
              <a:extLst>
                <a:ext uri="{FF2B5EF4-FFF2-40B4-BE49-F238E27FC236}">
                  <a16:creationId xmlns:a16="http://schemas.microsoft.com/office/drawing/2014/main" id="{1AB979E8-EFE1-44A2-AA0F-4A070F17B1DD}"/>
                </a:ext>
              </a:extLst>
            </p:cNvPr>
            <p:cNvGrpSpPr/>
            <p:nvPr/>
          </p:nvGrpSpPr>
          <p:grpSpPr>
            <a:xfrm>
              <a:off x="7440270" y="3050167"/>
              <a:ext cx="629310" cy="629310"/>
              <a:chOff x="7205664" y="1190625"/>
              <a:chExt cx="509586" cy="509586"/>
            </a:xfrm>
          </p:grpSpPr>
          <p:sp>
            <p:nvSpPr>
              <p:cNvPr id="57" name="Freeform: Shape 76">
                <a:extLst>
                  <a:ext uri="{FF2B5EF4-FFF2-40B4-BE49-F238E27FC236}">
                    <a16:creationId xmlns:a16="http://schemas.microsoft.com/office/drawing/2014/main" id="{8DB7BCA4-2A87-4211-B4F0-5CA66E919D42}"/>
                  </a:ext>
                </a:extLst>
              </p:cNvPr>
              <p:cNvSpPr/>
              <p:nvPr/>
            </p:nvSpPr>
            <p:spPr>
              <a:xfrm>
                <a:off x="7206707" y="1287241"/>
                <a:ext cx="499079" cy="330968"/>
              </a:xfrm>
              <a:custGeom>
                <a:avLst/>
                <a:gdLst>
                  <a:gd name="connsiteX0" fmla="*/ 384012 w 499079"/>
                  <a:gd name="connsiteY0" fmla="*/ 5475 h 330968"/>
                  <a:gd name="connsiteX1" fmla="*/ 316922 w 499079"/>
                  <a:gd name="connsiteY1" fmla="*/ 12131 h 330968"/>
                  <a:gd name="connsiteX2" fmla="*/ 251429 w 499079"/>
                  <a:gd name="connsiteY2" fmla="*/ 25265 h 330968"/>
                  <a:gd name="connsiteX3" fmla="*/ 185936 w 499079"/>
                  <a:gd name="connsiteY3" fmla="*/ 12131 h 330968"/>
                  <a:gd name="connsiteX4" fmla="*/ 118845 w 499079"/>
                  <a:gd name="connsiteY4" fmla="*/ 5475 h 330968"/>
                  <a:gd name="connsiteX5" fmla="*/ 17056 w 499079"/>
                  <a:gd name="connsiteY5" fmla="*/ 155719 h 330968"/>
                  <a:gd name="connsiteX6" fmla="*/ 31255 w 499079"/>
                  <a:gd name="connsiteY6" fmla="*/ 325664 h 330968"/>
                  <a:gd name="connsiteX7" fmla="*/ 128962 w 499079"/>
                  <a:gd name="connsiteY7" fmla="*/ 270465 h 330968"/>
                  <a:gd name="connsiteX8" fmla="*/ 135262 w 499079"/>
                  <a:gd name="connsiteY8" fmla="*/ 263277 h 330968"/>
                  <a:gd name="connsiteX9" fmla="*/ 251429 w 499079"/>
                  <a:gd name="connsiteY9" fmla="*/ 225560 h 330968"/>
                  <a:gd name="connsiteX10" fmla="*/ 367595 w 499079"/>
                  <a:gd name="connsiteY10" fmla="*/ 263277 h 330968"/>
                  <a:gd name="connsiteX11" fmla="*/ 373896 w 499079"/>
                  <a:gd name="connsiteY11" fmla="*/ 270465 h 330968"/>
                  <a:gd name="connsiteX12" fmla="*/ 455806 w 499079"/>
                  <a:gd name="connsiteY12" fmla="*/ 328947 h 330968"/>
                  <a:gd name="connsiteX13" fmla="*/ 471603 w 499079"/>
                  <a:gd name="connsiteY13" fmla="*/ 325664 h 330968"/>
                  <a:gd name="connsiteX14" fmla="*/ 485891 w 499079"/>
                  <a:gd name="connsiteY14" fmla="*/ 155719 h 330968"/>
                  <a:gd name="connsiteX15" fmla="*/ 384012 w 499079"/>
                  <a:gd name="connsiteY15" fmla="*/ 5475 h 3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9079" h="330968">
                    <a:moveTo>
                      <a:pt x="384012" y="5475"/>
                    </a:moveTo>
                    <a:cubicBezTo>
                      <a:pt x="355614" y="-2068"/>
                      <a:pt x="336801" y="4765"/>
                      <a:pt x="316922" y="12131"/>
                    </a:cubicBezTo>
                    <a:cubicBezTo>
                      <a:pt x="300238" y="18254"/>
                      <a:pt x="281247" y="25265"/>
                      <a:pt x="251429" y="25265"/>
                    </a:cubicBezTo>
                    <a:cubicBezTo>
                      <a:pt x="221611" y="25265"/>
                      <a:pt x="202619" y="18254"/>
                      <a:pt x="185936" y="12131"/>
                    </a:cubicBezTo>
                    <a:cubicBezTo>
                      <a:pt x="166057" y="4765"/>
                      <a:pt x="147332" y="-2157"/>
                      <a:pt x="118845" y="5475"/>
                    </a:cubicBezTo>
                    <a:cubicBezTo>
                      <a:pt x="63380" y="20384"/>
                      <a:pt x="38709" y="73986"/>
                      <a:pt x="17056" y="155719"/>
                    </a:cubicBezTo>
                    <a:cubicBezTo>
                      <a:pt x="-7083" y="246415"/>
                      <a:pt x="-1581" y="311554"/>
                      <a:pt x="31255" y="325664"/>
                    </a:cubicBezTo>
                    <a:cubicBezTo>
                      <a:pt x="66486" y="340839"/>
                      <a:pt x="102605" y="300105"/>
                      <a:pt x="128962" y="270465"/>
                    </a:cubicBezTo>
                    <a:lnTo>
                      <a:pt x="135262" y="263277"/>
                    </a:lnTo>
                    <a:cubicBezTo>
                      <a:pt x="157715" y="237363"/>
                      <a:pt x="203063" y="225560"/>
                      <a:pt x="251429" y="225560"/>
                    </a:cubicBezTo>
                    <a:cubicBezTo>
                      <a:pt x="309379" y="225560"/>
                      <a:pt x="345143" y="237363"/>
                      <a:pt x="367595" y="263277"/>
                    </a:cubicBezTo>
                    <a:lnTo>
                      <a:pt x="373896" y="270465"/>
                    </a:lnTo>
                    <a:cubicBezTo>
                      <a:pt x="396348" y="295757"/>
                      <a:pt x="425811" y="328947"/>
                      <a:pt x="455806" y="328947"/>
                    </a:cubicBezTo>
                    <a:cubicBezTo>
                      <a:pt x="461042" y="328947"/>
                      <a:pt x="466278" y="327971"/>
                      <a:pt x="471603" y="325664"/>
                    </a:cubicBezTo>
                    <a:cubicBezTo>
                      <a:pt x="504438" y="311554"/>
                      <a:pt x="509940" y="246415"/>
                      <a:pt x="485891" y="155719"/>
                    </a:cubicBezTo>
                    <a:cubicBezTo>
                      <a:pt x="464148" y="73986"/>
                      <a:pt x="439566" y="20295"/>
                      <a:pt x="384012" y="54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77">
                <a:extLst>
                  <a:ext uri="{FF2B5EF4-FFF2-40B4-BE49-F238E27FC236}">
                    <a16:creationId xmlns:a16="http://schemas.microsoft.com/office/drawing/2014/main" id="{62BA36AA-2C54-46AC-ACA5-8FB5DF1C0AAD}"/>
                  </a:ext>
                </a:extLst>
              </p:cNvPr>
              <p:cNvSpPr/>
              <p:nvPr/>
            </p:nvSpPr>
            <p:spPr>
              <a:xfrm>
                <a:off x="7309642" y="1376468"/>
                <a:ext cx="84055" cy="84055"/>
              </a:xfrm>
              <a:custGeom>
                <a:avLst/>
                <a:gdLst>
                  <a:gd name="connsiteX0" fmla="*/ 83088 w 84055"/>
                  <a:gd name="connsiteY0" fmla="*/ 42620 h 84055"/>
                  <a:gd name="connsiteX1" fmla="*/ 42620 w 84055"/>
                  <a:gd name="connsiteY1" fmla="*/ 83087 h 84055"/>
                  <a:gd name="connsiteX2" fmla="*/ 2153 w 84055"/>
                  <a:gd name="connsiteY2" fmla="*/ 42620 h 84055"/>
                  <a:gd name="connsiteX3" fmla="*/ 42620 w 84055"/>
                  <a:gd name="connsiteY3" fmla="*/ 2153 h 84055"/>
                  <a:gd name="connsiteX4" fmla="*/ 83088 w 84055"/>
                  <a:gd name="connsiteY4" fmla="*/ 42620 h 84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55" h="84055">
                    <a:moveTo>
                      <a:pt x="83088" y="42620"/>
                    </a:moveTo>
                    <a:cubicBezTo>
                      <a:pt x="83088" y="64983"/>
                      <a:pt x="64984" y="83087"/>
                      <a:pt x="42620" y="83087"/>
                    </a:cubicBezTo>
                    <a:cubicBezTo>
                      <a:pt x="20257" y="83087"/>
                      <a:pt x="2153" y="64983"/>
                      <a:pt x="2153" y="42620"/>
                    </a:cubicBezTo>
                    <a:cubicBezTo>
                      <a:pt x="2153" y="20256"/>
                      <a:pt x="20257" y="2153"/>
                      <a:pt x="42620" y="2153"/>
                    </a:cubicBezTo>
                    <a:cubicBezTo>
                      <a:pt x="64984" y="2153"/>
                      <a:pt x="83088" y="20345"/>
                      <a:pt x="83088" y="42620"/>
                    </a:cubicBezTo>
                    <a:close/>
                  </a:path>
                </a:pathLst>
              </a:custGeom>
              <a:solidFill>
                <a:srgbClr val="50E6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78">
                <a:extLst>
                  <a:ext uri="{FF2B5EF4-FFF2-40B4-BE49-F238E27FC236}">
                    <a16:creationId xmlns:a16="http://schemas.microsoft.com/office/drawing/2014/main" id="{6832AF5E-AC24-4F8F-A49A-329DD2B8D16F}"/>
                  </a:ext>
                </a:extLst>
              </p:cNvPr>
              <p:cNvSpPr/>
              <p:nvPr/>
            </p:nvSpPr>
            <p:spPr>
              <a:xfrm>
                <a:off x="7548634" y="1376550"/>
                <a:ext cx="31521" cy="31521"/>
              </a:xfrm>
              <a:custGeom>
                <a:avLst/>
                <a:gdLst>
                  <a:gd name="connsiteX0" fmla="*/ 29664 w 31520"/>
                  <a:gd name="connsiteY0" fmla="*/ 15908 h 31520"/>
                  <a:gd name="connsiteX1" fmla="*/ 15909 w 31520"/>
                  <a:gd name="connsiteY1" fmla="*/ 29664 h 31520"/>
                  <a:gd name="connsiteX2" fmla="*/ 2153 w 31520"/>
                  <a:gd name="connsiteY2" fmla="*/ 15908 h 31520"/>
                  <a:gd name="connsiteX3" fmla="*/ 15909 w 31520"/>
                  <a:gd name="connsiteY3" fmla="*/ 2153 h 31520"/>
                  <a:gd name="connsiteX4" fmla="*/ 29664 w 31520"/>
                  <a:gd name="connsiteY4" fmla="*/ 15908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4" y="15908"/>
                    </a:moveTo>
                    <a:cubicBezTo>
                      <a:pt x="29664" y="23540"/>
                      <a:pt x="23451" y="29664"/>
                      <a:pt x="15909" y="29664"/>
                    </a:cubicBezTo>
                    <a:cubicBezTo>
                      <a:pt x="8276" y="29664"/>
                      <a:pt x="2153" y="23451"/>
                      <a:pt x="2153" y="15908"/>
                    </a:cubicBezTo>
                    <a:cubicBezTo>
                      <a:pt x="2153" y="8276"/>
                      <a:pt x="8365" y="2153"/>
                      <a:pt x="15909" y="2153"/>
                    </a:cubicBezTo>
                    <a:cubicBezTo>
                      <a:pt x="23451" y="2153"/>
                      <a:pt x="29664" y="8365"/>
                      <a:pt x="29664" y="159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79">
                <a:extLst>
                  <a:ext uri="{FF2B5EF4-FFF2-40B4-BE49-F238E27FC236}">
                    <a16:creationId xmlns:a16="http://schemas.microsoft.com/office/drawing/2014/main" id="{C8191760-40D1-4EF8-89AC-220025D34C20}"/>
                  </a:ext>
                </a:extLst>
              </p:cNvPr>
              <p:cNvSpPr/>
              <p:nvPr/>
            </p:nvSpPr>
            <p:spPr>
              <a:xfrm>
                <a:off x="7522008" y="1428921"/>
                <a:ext cx="31521" cy="31521"/>
              </a:xfrm>
              <a:custGeom>
                <a:avLst/>
                <a:gdLst>
                  <a:gd name="connsiteX0" fmla="*/ 29663 w 31520"/>
                  <a:gd name="connsiteY0" fmla="*/ 15909 h 31520"/>
                  <a:gd name="connsiteX1" fmla="*/ 15908 w 31520"/>
                  <a:gd name="connsiteY1" fmla="*/ 29664 h 31520"/>
                  <a:gd name="connsiteX2" fmla="*/ 2153 w 31520"/>
                  <a:gd name="connsiteY2" fmla="*/ 15909 h 31520"/>
                  <a:gd name="connsiteX3" fmla="*/ 15908 w 31520"/>
                  <a:gd name="connsiteY3" fmla="*/ 2153 h 31520"/>
                  <a:gd name="connsiteX4" fmla="*/ 29663 w 31520"/>
                  <a:gd name="connsiteY4" fmla="*/ 15909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3" y="15909"/>
                    </a:moveTo>
                    <a:cubicBezTo>
                      <a:pt x="29663" y="23540"/>
                      <a:pt x="23451" y="29664"/>
                      <a:pt x="15908" y="29664"/>
                    </a:cubicBezTo>
                    <a:cubicBezTo>
                      <a:pt x="8276" y="29664"/>
                      <a:pt x="2153" y="23451"/>
                      <a:pt x="2153" y="15909"/>
                    </a:cubicBezTo>
                    <a:cubicBezTo>
                      <a:pt x="2153" y="8276"/>
                      <a:pt x="8365" y="2153"/>
                      <a:pt x="15908" y="2153"/>
                    </a:cubicBezTo>
                    <a:cubicBezTo>
                      <a:pt x="23451" y="2153"/>
                      <a:pt x="29663" y="8365"/>
                      <a:pt x="29663" y="159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phone" descr="phone">
              <a:extLst>
                <a:ext uri="{FF2B5EF4-FFF2-40B4-BE49-F238E27FC236}">
                  <a16:creationId xmlns:a16="http://schemas.microsoft.com/office/drawing/2014/main" id="{549CD9F7-E246-45BC-8776-BC35E5831611}"/>
                </a:ext>
              </a:extLst>
            </p:cNvPr>
            <p:cNvGrpSpPr/>
            <p:nvPr/>
          </p:nvGrpSpPr>
          <p:grpSpPr>
            <a:xfrm>
              <a:off x="5948868" y="3108101"/>
              <a:ext cx="302660" cy="513442"/>
              <a:chOff x="7648576" y="1841501"/>
              <a:chExt cx="177800" cy="301625"/>
            </a:xfrm>
          </p:grpSpPr>
          <p:sp>
            <p:nvSpPr>
              <p:cNvPr id="53" name="Freeform 48">
                <a:extLst>
                  <a:ext uri="{FF2B5EF4-FFF2-40B4-BE49-F238E27FC236}">
                    <a16:creationId xmlns:a16="http://schemas.microsoft.com/office/drawing/2014/main" id="{6CC88579-C950-4163-AE99-5536A332D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82">
                <a:extLst>
                  <a:ext uri="{FF2B5EF4-FFF2-40B4-BE49-F238E27FC236}">
                    <a16:creationId xmlns:a16="http://schemas.microsoft.com/office/drawing/2014/main" id="{A82412BB-5656-453D-9DEA-B8B07C733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 50">
                <a:extLst>
                  <a:ext uri="{FF2B5EF4-FFF2-40B4-BE49-F238E27FC236}">
                    <a16:creationId xmlns:a16="http://schemas.microsoft.com/office/drawing/2014/main" id="{96BD18F7-9E7C-46A7-906C-F112C433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 175">
                <a:extLst>
                  <a:ext uri="{FF2B5EF4-FFF2-40B4-BE49-F238E27FC236}">
                    <a16:creationId xmlns:a16="http://schemas.microsoft.com/office/drawing/2014/main" id="{390C385D-D23E-4E42-845B-C225376FE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monitor 1" descr="monitor, desktop">
              <a:extLst>
                <a:ext uri="{FF2B5EF4-FFF2-40B4-BE49-F238E27FC236}">
                  <a16:creationId xmlns:a16="http://schemas.microsoft.com/office/drawing/2014/main" id="{587C52EB-A9FF-4802-9175-A61BAFBBF893}"/>
                </a:ext>
              </a:extLst>
            </p:cNvPr>
            <p:cNvGrpSpPr/>
            <p:nvPr/>
          </p:nvGrpSpPr>
          <p:grpSpPr>
            <a:xfrm>
              <a:off x="876832" y="3153600"/>
              <a:ext cx="518366" cy="422446"/>
              <a:chOff x="4233864" y="1827214"/>
              <a:chExt cx="403225" cy="328613"/>
            </a:xfrm>
          </p:grpSpPr>
          <p:sp>
            <p:nvSpPr>
              <p:cNvPr id="50" name="Freeform 53">
                <a:extLst>
                  <a:ext uri="{FF2B5EF4-FFF2-40B4-BE49-F238E27FC236}">
                    <a16:creationId xmlns:a16="http://schemas.microsoft.com/office/drawing/2014/main" id="{7374F205-0533-4DCB-B0FE-7743BE5A1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4">
                <a:extLst>
                  <a:ext uri="{FF2B5EF4-FFF2-40B4-BE49-F238E27FC236}">
                    <a16:creationId xmlns:a16="http://schemas.microsoft.com/office/drawing/2014/main" id="{D002E84B-4D64-432F-9A13-2E24E970A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173">
                <a:extLst>
                  <a:ext uri="{FF2B5EF4-FFF2-40B4-BE49-F238E27FC236}">
                    <a16:creationId xmlns:a16="http://schemas.microsoft.com/office/drawing/2014/main" id="{9F64899B-BD9F-46EB-A059-CDAC6EF0E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IoT 3" descr="IoT, create safer cities">
              <a:extLst>
                <a:ext uri="{FF2B5EF4-FFF2-40B4-BE49-F238E27FC236}">
                  <a16:creationId xmlns:a16="http://schemas.microsoft.com/office/drawing/2014/main" id="{1FF1C99E-2FD8-4861-8A31-12C5A36E575F}"/>
                </a:ext>
              </a:extLst>
            </p:cNvPr>
            <p:cNvGrpSpPr/>
            <p:nvPr/>
          </p:nvGrpSpPr>
          <p:grpSpPr>
            <a:xfrm>
              <a:off x="9131303" y="3087451"/>
              <a:ext cx="556698" cy="554742"/>
              <a:chOff x="5433319" y="4819498"/>
              <a:chExt cx="403602" cy="402184"/>
            </a:xfrm>
          </p:grpSpPr>
          <p:sp>
            <p:nvSpPr>
              <p:cNvPr id="33" name="Rectangle 854">
                <a:extLst>
                  <a:ext uri="{FF2B5EF4-FFF2-40B4-BE49-F238E27FC236}">
                    <a16:creationId xmlns:a16="http://schemas.microsoft.com/office/drawing/2014/main" id="{08493C1B-D5DB-4960-8925-BB67D925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0710" y="5030503"/>
                <a:ext cx="62311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 855">
                <a:extLst>
                  <a:ext uri="{FF2B5EF4-FFF2-40B4-BE49-F238E27FC236}">
                    <a16:creationId xmlns:a16="http://schemas.microsoft.com/office/drawing/2014/main" id="{DBBF1FBF-BE56-4F69-A423-774B03570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319" y="4819498"/>
                <a:ext cx="403602" cy="201092"/>
              </a:xfrm>
              <a:custGeom>
                <a:avLst/>
                <a:gdLst>
                  <a:gd name="T0" fmla="*/ 192 w 384"/>
                  <a:gd name="T1" fmla="*/ 0 h 192"/>
                  <a:gd name="T2" fmla="*/ 0 w 384"/>
                  <a:gd name="T3" fmla="*/ 192 h 192"/>
                  <a:gd name="T4" fmla="*/ 41 w 384"/>
                  <a:gd name="T5" fmla="*/ 192 h 192"/>
                  <a:gd name="T6" fmla="*/ 85 w 384"/>
                  <a:gd name="T7" fmla="*/ 85 h 192"/>
                  <a:gd name="T8" fmla="*/ 192 w 384"/>
                  <a:gd name="T9" fmla="*/ 41 h 192"/>
                  <a:gd name="T10" fmla="*/ 299 w 384"/>
                  <a:gd name="T11" fmla="*/ 85 h 192"/>
                  <a:gd name="T12" fmla="*/ 343 w 384"/>
                  <a:gd name="T13" fmla="*/ 192 h 192"/>
                  <a:gd name="T14" fmla="*/ 384 w 384"/>
                  <a:gd name="T15" fmla="*/ 192 h 192"/>
                  <a:gd name="T16" fmla="*/ 192 w 384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192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41" y="192"/>
                      <a:pt x="41" y="192"/>
                      <a:pt x="41" y="192"/>
                    </a:cubicBezTo>
                    <a:cubicBezTo>
                      <a:pt x="41" y="152"/>
                      <a:pt x="56" y="114"/>
                      <a:pt x="85" y="85"/>
                    </a:cubicBezTo>
                    <a:cubicBezTo>
                      <a:pt x="114" y="56"/>
                      <a:pt x="152" y="41"/>
                      <a:pt x="192" y="41"/>
                    </a:cubicBezTo>
                    <a:cubicBezTo>
                      <a:pt x="232" y="41"/>
                      <a:pt x="270" y="56"/>
                      <a:pt x="299" y="85"/>
                    </a:cubicBezTo>
                    <a:cubicBezTo>
                      <a:pt x="328" y="114"/>
                      <a:pt x="343" y="152"/>
                      <a:pt x="343" y="192"/>
                    </a:cubicBezTo>
                    <a:cubicBezTo>
                      <a:pt x="384" y="192"/>
                      <a:pt x="384" y="192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856">
                <a:extLst>
                  <a:ext uri="{FF2B5EF4-FFF2-40B4-BE49-F238E27FC236}">
                    <a16:creationId xmlns:a16="http://schemas.microsoft.com/office/drawing/2014/main" id="{F57891A0-334D-4004-AC37-5B016323E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9530" y="4925708"/>
                <a:ext cx="191180" cy="295974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857">
                <a:extLst>
                  <a:ext uri="{FF2B5EF4-FFF2-40B4-BE49-F238E27FC236}">
                    <a16:creationId xmlns:a16="http://schemas.microsoft.com/office/drawing/2014/main" id="{4D1BF0A8-7F7D-487C-B5C2-04317ED2C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7133" y="5041832"/>
                <a:ext cx="127453" cy="1699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858">
                <a:extLst>
                  <a:ext uri="{FF2B5EF4-FFF2-40B4-BE49-F238E27FC236}">
                    <a16:creationId xmlns:a16="http://schemas.microsoft.com/office/drawing/2014/main" id="{378C6B5B-D4BD-4685-BDDD-88FC1278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045" y="5051745"/>
                <a:ext cx="106211" cy="148695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859">
                <a:extLst>
                  <a:ext uri="{FF2B5EF4-FFF2-40B4-BE49-F238E27FC236}">
                    <a16:creationId xmlns:a16="http://schemas.microsoft.com/office/drawing/2014/main" id="{A01C3D43-E3C4-4AA6-8D38-95ECB248E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803" y="5030503"/>
                <a:ext cx="148695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860">
                <a:extLst>
                  <a:ext uri="{FF2B5EF4-FFF2-40B4-BE49-F238E27FC236}">
                    <a16:creationId xmlns:a16="http://schemas.microsoft.com/office/drawing/2014/main" id="{326A03B3-AED0-4E08-949F-EAF7C0FBA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074403"/>
                <a:ext cx="63726" cy="19826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861">
                <a:extLst>
                  <a:ext uri="{FF2B5EF4-FFF2-40B4-BE49-F238E27FC236}">
                    <a16:creationId xmlns:a16="http://schemas.microsoft.com/office/drawing/2014/main" id="{06796007-30E5-4145-8A6F-512030905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15471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862">
                <a:extLst>
                  <a:ext uri="{FF2B5EF4-FFF2-40B4-BE49-F238E27FC236}">
                    <a16:creationId xmlns:a16="http://schemas.microsoft.com/office/drawing/2014/main" id="{7C178F0A-EB14-40B1-AE51-F4FCC2718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57955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863">
                <a:extLst>
                  <a:ext uri="{FF2B5EF4-FFF2-40B4-BE49-F238E27FC236}">
                    <a16:creationId xmlns:a16="http://schemas.microsoft.com/office/drawing/2014/main" id="{BA1A6C24-E6CD-4EA3-BC8E-2248ACB73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14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864">
                <a:extLst>
                  <a:ext uri="{FF2B5EF4-FFF2-40B4-BE49-F238E27FC236}">
                    <a16:creationId xmlns:a16="http://schemas.microsoft.com/office/drawing/2014/main" id="{108DF583-5A95-4E20-A69A-BAC6624BC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865">
                <a:extLst>
                  <a:ext uri="{FF2B5EF4-FFF2-40B4-BE49-F238E27FC236}">
                    <a16:creationId xmlns:a16="http://schemas.microsoft.com/office/drawing/2014/main" id="{CAE6FEF7-3247-4616-A2D9-E5A35EA8D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30503"/>
                <a:ext cx="42484" cy="439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866">
                <a:extLst>
                  <a:ext uri="{FF2B5EF4-FFF2-40B4-BE49-F238E27FC236}">
                    <a16:creationId xmlns:a16="http://schemas.microsoft.com/office/drawing/2014/main" id="{EC42899A-0B45-4A2C-8B82-60C009749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94229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867">
                <a:extLst>
                  <a:ext uri="{FF2B5EF4-FFF2-40B4-BE49-F238E27FC236}">
                    <a16:creationId xmlns:a16="http://schemas.microsoft.com/office/drawing/2014/main" id="{D0863A46-EE13-42C8-B371-42DEE6661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157955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Oval 868">
                <a:extLst>
                  <a:ext uri="{FF2B5EF4-FFF2-40B4-BE49-F238E27FC236}">
                    <a16:creationId xmlns:a16="http://schemas.microsoft.com/office/drawing/2014/main" id="{DAC1A796-D14F-419A-8FE2-B0541E6C2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3195" y="5136714"/>
                <a:ext cx="42484" cy="4248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869">
                <a:extLst>
                  <a:ext uri="{FF2B5EF4-FFF2-40B4-BE49-F238E27FC236}">
                    <a16:creationId xmlns:a16="http://schemas.microsoft.com/office/drawing/2014/main" id="{62E7F790-64FD-48A5-9C99-355EEA8B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866" y="5126800"/>
                <a:ext cx="63726" cy="94882"/>
              </a:xfrm>
              <a:custGeom>
                <a:avLst/>
                <a:gdLst>
                  <a:gd name="T0" fmla="*/ 61 w 61"/>
                  <a:gd name="T1" fmla="*/ 30 h 91"/>
                  <a:gd name="T2" fmla="*/ 30 w 61"/>
                  <a:gd name="T3" fmla="*/ 0 h 91"/>
                  <a:gd name="T4" fmla="*/ 0 w 61"/>
                  <a:gd name="T5" fmla="*/ 30 h 91"/>
                  <a:gd name="T6" fmla="*/ 20 w 61"/>
                  <a:gd name="T7" fmla="*/ 59 h 91"/>
                  <a:gd name="T8" fmla="*/ 20 w 61"/>
                  <a:gd name="T9" fmla="*/ 91 h 91"/>
                  <a:gd name="T10" fmla="*/ 41 w 61"/>
                  <a:gd name="T11" fmla="*/ 91 h 91"/>
                  <a:gd name="T12" fmla="*/ 41 w 61"/>
                  <a:gd name="T13" fmla="*/ 59 h 91"/>
                  <a:gd name="T14" fmla="*/ 61 w 61"/>
                  <a:gd name="T15" fmla="*/ 3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91">
                    <a:moveTo>
                      <a:pt x="61" y="30"/>
                    </a:moveTo>
                    <a:cubicBezTo>
                      <a:pt x="61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4"/>
                      <a:pt x="9" y="55"/>
                      <a:pt x="20" y="59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52" y="55"/>
                      <a:pt x="61" y="44"/>
                      <a:pt x="61" y="3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Oval 870">
                <a:extLst>
                  <a:ext uri="{FF2B5EF4-FFF2-40B4-BE49-F238E27FC236}">
                    <a16:creationId xmlns:a16="http://schemas.microsoft.com/office/drawing/2014/main" id="{672DC80F-5089-4146-8877-087B6D4DE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3107" y="5146626"/>
                <a:ext cx="22658" cy="226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" name="Title 18">
              <a:extLst>
                <a:ext uri="{FF2B5EF4-FFF2-40B4-BE49-F238E27FC236}">
                  <a16:creationId xmlns:a16="http://schemas.microsoft.com/office/drawing/2014/main" id="{A6717F70-3ED9-40B8-B940-B4DE0FD57EEE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Desktop</a:t>
              </a:r>
            </a:p>
          </p:txBody>
        </p:sp>
        <p:sp>
          <p:nvSpPr>
            <p:cNvPr id="18" name="Title 18">
              <a:extLst>
                <a:ext uri="{FF2B5EF4-FFF2-40B4-BE49-F238E27FC236}">
                  <a16:creationId xmlns:a16="http://schemas.microsoft.com/office/drawing/2014/main" id="{86D3E41C-BA3F-4862-AF15-C61DB582B981}"/>
                </a:ext>
              </a:extLst>
            </p:cNvPr>
            <p:cNvSpPr txBox="1">
              <a:spLocks/>
            </p:cNvSpPr>
            <p:nvPr/>
          </p:nvSpPr>
          <p:spPr>
            <a:xfrm>
              <a:off x="2242103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Web</a:t>
              </a:r>
            </a:p>
          </p:txBody>
        </p:sp>
        <p:sp>
          <p:nvSpPr>
            <p:cNvPr id="19" name="Title 18">
              <a:extLst>
                <a:ext uri="{FF2B5EF4-FFF2-40B4-BE49-F238E27FC236}">
                  <a16:creationId xmlns:a16="http://schemas.microsoft.com/office/drawing/2014/main" id="{53C80D1E-60AF-483B-B547-CFCEAC163E23}"/>
                </a:ext>
              </a:extLst>
            </p:cNvPr>
            <p:cNvSpPr txBox="1">
              <a:spLocks/>
            </p:cNvSpPr>
            <p:nvPr/>
          </p:nvSpPr>
          <p:spPr>
            <a:xfrm>
              <a:off x="3896831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Cloud</a:t>
              </a:r>
            </a:p>
          </p:txBody>
        </p:sp>
        <p:sp>
          <p:nvSpPr>
            <p:cNvPr id="20" name="Title 18">
              <a:extLst>
                <a:ext uri="{FF2B5EF4-FFF2-40B4-BE49-F238E27FC236}">
                  <a16:creationId xmlns:a16="http://schemas.microsoft.com/office/drawing/2014/main" id="{61703FF0-2EBE-43CC-A6E1-F81448660061}"/>
                </a:ext>
              </a:extLst>
            </p:cNvPr>
            <p:cNvSpPr txBox="1">
              <a:spLocks/>
            </p:cNvSpPr>
            <p:nvPr/>
          </p:nvSpPr>
          <p:spPr>
            <a:xfrm>
              <a:off x="5551558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Mobile</a:t>
              </a:r>
            </a:p>
          </p:txBody>
        </p:sp>
        <p:sp>
          <p:nvSpPr>
            <p:cNvPr id="21" name="Title 18">
              <a:extLst>
                <a:ext uri="{FF2B5EF4-FFF2-40B4-BE49-F238E27FC236}">
                  <a16:creationId xmlns:a16="http://schemas.microsoft.com/office/drawing/2014/main" id="{C75C4EF6-E957-4B0A-9606-EF15F1ED4467}"/>
                </a:ext>
              </a:extLst>
            </p:cNvPr>
            <p:cNvSpPr txBox="1">
              <a:spLocks/>
            </p:cNvSpPr>
            <p:nvPr/>
          </p:nvSpPr>
          <p:spPr>
            <a:xfrm>
              <a:off x="7206285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Gaming</a:t>
              </a:r>
            </a:p>
          </p:txBody>
        </p:sp>
        <p:sp>
          <p:nvSpPr>
            <p:cNvPr id="22" name="Title 18">
              <a:extLst>
                <a:ext uri="{FF2B5EF4-FFF2-40B4-BE49-F238E27FC236}">
                  <a16:creationId xmlns:a16="http://schemas.microsoft.com/office/drawing/2014/main" id="{D5824C0E-7EA2-477C-9110-C2FFF158EA8F}"/>
                </a:ext>
              </a:extLst>
            </p:cNvPr>
            <p:cNvSpPr txBox="1">
              <a:spLocks/>
            </p:cNvSpPr>
            <p:nvPr/>
          </p:nvSpPr>
          <p:spPr>
            <a:xfrm>
              <a:off x="8861012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sp>
          <p:nvSpPr>
            <p:cNvPr id="23" name="Title 18">
              <a:extLst>
                <a:ext uri="{FF2B5EF4-FFF2-40B4-BE49-F238E27FC236}">
                  <a16:creationId xmlns:a16="http://schemas.microsoft.com/office/drawing/2014/main" id="{61FA76C7-5D77-4D14-8A25-55985AAE1FB7}"/>
                </a:ext>
              </a:extLst>
            </p:cNvPr>
            <p:cNvSpPr txBox="1">
              <a:spLocks/>
            </p:cNvSpPr>
            <p:nvPr/>
          </p:nvSpPr>
          <p:spPr>
            <a:xfrm>
              <a:off x="10515740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AI</a:t>
              </a:r>
            </a:p>
          </p:txBody>
        </p:sp>
        <p:sp>
          <p:nvSpPr>
            <p:cNvPr id="24" name="Oval 114">
              <a:extLst>
                <a:ext uri="{FF2B5EF4-FFF2-40B4-BE49-F238E27FC236}">
                  <a16:creationId xmlns:a16="http://schemas.microsoft.com/office/drawing/2014/main" id="{B65F3731-4FC4-413C-A2B3-05808296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065419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5" name="Straight Connector 115">
              <a:extLst>
                <a:ext uri="{FF2B5EF4-FFF2-40B4-BE49-F238E27FC236}">
                  <a16:creationId xmlns:a16="http://schemas.microsoft.com/office/drawing/2014/main" id="{6C61DB5B-C8D5-4F97-9EEE-CB796F19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06612" y="4292143"/>
              <a:ext cx="9787172" cy="0"/>
            </a:xfrm>
            <a:prstGeom prst="line">
              <a:avLst/>
            </a:prstGeom>
            <a:ln w="28575" cap="rnd">
              <a:solidFill>
                <a:srgbClr val="75757A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116">
              <a:extLst>
                <a:ext uri="{FF2B5EF4-FFF2-40B4-BE49-F238E27FC236}">
                  <a16:creationId xmlns:a16="http://schemas.microsoft.com/office/drawing/2014/main" id="{D901D598-5CD5-41EB-8D5B-6DF98E6E3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0993784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" name="Oval 119">
              <a:extLst>
                <a:ext uri="{FF2B5EF4-FFF2-40B4-BE49-F238E27FC236}">
                  <a16:creationId xmlns:a16="http://schemas.microsoft.com/office/drawing/2014/main" id="{E6802B76-516A-47C7-B307-69C9E28C7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720147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" name="Oval 120">
              <a:extLst>
                <a:ext uri="{FF2B5EF4-FFF2-40B4-BE49-F238E27FC236}">
                  <a16:creationId xmlns:a16="http://schemas.microsoft.com/office/drawing/2014/main" id="{B87AAF33-8092-4C14-B7F7-A8EF56FF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374875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" name="Oval 121">
              <a:extLst>
                <a:ext uri="{FF2B5EF4-FFF2-40B4-BE49-F238E27FC236}">
                  <a16:creationId xmlns:a16="http://schemas.microsoft.com/office/drawing/2014/main" id="{70B89088-30FA-4E17-B8E6-21B8EAF7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029602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" name="Oval 122">
              <a:extLst>
                <a:ext uri="{FF2B5EF4-FFF2-40B4-BE49-F238E27FC236}">
                  <a16:creationId xmlns:a16="http://schemas.microsoft.com/office/drawing/2014/main" id="{FB2945B6-91F2-477B-BF11-775BE87F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684329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" name="Oval 123">
              <a:extLst>
                <a:ext uri="{FF2B5EF4-FFF2-40B4-BE49-F238E27FC236}">
                  <a16:creationId xmlns:a16="http://schemas.microsoft.com/office/drawing/2014/main" id="{C73A4560-6D6B-468B-B251-DDC689C59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9339056" y="4221547"/>
              <a:ext cx="141193" cy="141193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3940" rIns="0" bIns="439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4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2" name="Picture 117" descr="A picture containing object, ball, drawing, clock&#10;&#10;Description automatically generated">
              <a:extLst>
                <a:ext uri="{FF2B5EF4-FFF2-40B4-BE49-F238E27FC236}">
                  <a16:creationId xmlns:a16="http://schemas.microsoft.com/office/drawing/2014/main" id="{58FDD63A-576B-428F-AD0E-F514704B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433" y="4893270"/>
              <a:ext cx="745530" cy="74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4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22222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22222E-6 L 0 0.0328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6113B1-40FB-4CE8-ACC5-8A02CC88D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21" y="6176426"/>
            <a:ext cx="11134578" cy="681574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rgbClr val="68217A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574B64-01F6-499F-B076-3AA47BBC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638" y="316526"/>
            <a:ext cx="5677485" cy="56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1BC4A2-0C0F-4DE1-9989-2ED92619B57A}"/>
              </a:ext>
            </a:extLst>
          </p:cNvPr>
          <p:cNvSpPr/>
          <p:nvPr/>
        </p:nvSpPr>
        <p:spPr>
          <a:xfrm>
            <a:off x="2381" y="-77056"/>
            <a:ext cx="4533900" cy="6935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F12EA-D4BA-4E3A-BC87-FD7CD994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10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2014</a:t>
            </a:r>
            <a:r>
              <a:rPr lang="zh-CN" altLang="en-US" dirty="0">
                <a:solidFill>
                  <a:srgbClr val="FFFFFF"/>
                </a:solidFill>
              </a:rPr>
              <a:t>年以前</a:t>
            </a:r>
            <a:r>
              <a:rPr lang="en-US" dirty="0">
                <a:solidFill>
                  <a:srgbClr val="FFFFFF"/>
                </a:solidFill>
              </a:rPr>
              <a:t>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.NET </a:t>
            </a:r>
            <a:r>
              <a:rPr lang="zh-CN" altLang="en-US" dirty="0">
                <a:solidFill>
                  <a:srgbClr val="FFFFFF"/>
                </a:solidFill>
              </a:rPr>
              <a:t>是</a:t>
            </a:r>
            <a:r>
              <a:rPr lang="en-US" dirty="0">
                <a:solidFill>
                  <a:srgbClr val="FFFFFF"/>
                </a:solidFill>
              </a:rPr>
              <a:t>Microsoft</a:t>
            </a:r>
            <a:r>
              <a:rPr lang="zh-CN" altLang="en-US" dirty="0">
                <a:solidFill>
                  <a:srgbClr val="FFFFFF"/>
                </a:solidFill>
              </a:rPr>
              <a:t>的一部分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A8683D-EDEE-4DEB-B1FE-79BFBEC218A6}"/>
              </a:ext>
            </a:extLst>
          </p:cNvPr>
          <p:cNvSpPr/>
          <p:nvPr/>
        </p:nvSpPr>
        <p:spPr>
          <a:xfrm>
            <a:off x="5545289" y="838200"/>
            <a:ext cx="5676472" cy="530574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75E82-3254-4E21-B7D3-07A06034BC66}"/>
              </a:ext>
            </a:extLst>
          </p:cNvPr>
          <p:cNvSpPr/>
          <p:nvPr/>
        </p:nvSpPr>
        <p:spPr>
          <a:xfrm>
            <a:off x="7972208" y="3883630"/>
            <a:ext cx="1002432" cy="1078788"/>
          </a:xfrm>
          <a:prstGeom prst="rect">
            <a:avLst/>
          </a:prstGeom>
          <a:solidFill>
            <a:srgbClr val="6820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3200" spc="-100" dirty="0">
                <a:latin typeface="Segoe UI" panose="020B0502040204020203" pitchFamily="34" charset="0"/>
                <a:cs typeface="Segoe UI" panose="020B0502040204020203" pitchFamily="34" charset="0"/>
              </a:rPr>
              <a:t>NET</a:t>
            </a:r>
            <a:endParaRPr lang="en-US" spc="-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EFD9859-690B-4287-951E-A88C9CCB1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4818" y="2295794"/>
            <a:ext cx="3177212" cy="6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E7505CD-0DF3-44A4-B5E2-49C39B13FE56}"/>
              </a:ext>
            </a:extLst>
          </p:cNvPr>
          <p:cNvSpPr/>
          <p:nvPr/>
        </p:nvSpPr>
        <p:spPr>
          <a:xfrm>
            <a:off x="2381" y="-77056"/>
            <a:ext cx="4533900" cy="6935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F12EA-D4BA-4E3A-BC87-FD7CD994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21" y="1031295"/>
            <a:ext cx="3941089" cy="479540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2014</a:t>
            </a:r>
            <a:r>
              <a:rPr lang="zh-CN" altLang="en-US" dirty="0">
                <a:solidFill>
                  <a:srgbClr val="FFFFFF"/>
                </a:solidFill>
              </a:rPr>
              <a:t>年之后</a:t>
            </a:r>
            <a:r>
              <a:rPr lang="en-US" dirty="0">
                <a:solidFill>
                  <a:srgbClr val="FFFFFF"/>
                </a:solidFill>
              </a:rPr>
              <a:t>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是 </a:t>
            </a:r>
            <a:r>
              <a:rPr lang="en-US" dirty="0">
                <a:solidFill>
                  <a:srgbClr val="FFFFFF"/>
                </a:solidFill>
              </a:rPr>
              <a:t>.NET Foundation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的一员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79B065-9473-4533-8FA3-AEC50FE7D1C2}"/>
              </a:ext>
            </a:extLst>
          </p:cNvPr>
          <p:cNvSpPr/>
          <p:nvPr/>
        </p:nvSpPr>
        <p:spPr>
          <a:xfrm>
            <a:off x="5412874" y="213189"/>
            <a:ext cx="6431623" cy="643162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D222AE4-F209-4BBD-895C-963CCE3F9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7548" y="3013585"/>
            <a:ext cx="3177212" cy="6785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347E79A-A492-407A-B7CB-7D5FD58C9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071" y="213189"/>
            <a:ext cx="2719227" cy="2719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AEF47-9745-4CDE-A7B8-CE48B2DD6DC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5659" y="3709576"/>
            <a:ext cx="1160876" cy="956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5742C4-5373-4926-9FA9-DFF0880027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6214" y="4671345"/>
            <a:ext cx="2498890" cy="760756"/>
          </a:xfrm>
          <a:prstGeom prst="rect">
            <a:avLst/>
          </a:prstGeom>
        </p:spPr>
      </p:pic>
      <p:pic>
        <p:nvPicPr>
          <p:cNvPr id="16" name="Picture 2" descr="Image result for samsung logo">
            <a:extLst>
              <a:ext uri="{FF2B5EF4-FFF2-40B4-BE49-F238E27FC236}">
                <a16:creationId xmlns:a16="http://schemas.microsoft.com/office/drawing/2014/main" id="{EFC10248-E4C1-44C5-B4C8-1E8C124C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758" y="3167379"/>
            <a:ext cx="2498890" cy="3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google logo">
            <a:extLst>
              <a:ext uri="{FF2B5EF4-FFF2-40B4-BE49-F238E27FC236}">
                <a16:creationId xmlns:a16="http://schemas.microsoft.com/office/drawing/2014/main" id="{2F5852C3-753F-4E91-B9FB-897B1352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48" y="3925214"/>
            <a:ext cx="2048112" cy="7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unity logo">
            <a:extLst>
              <a:ext uri="{FF2B5EF4-FFF2-40B4-BE49-F238E27FC236}">
                <a16:creationId xmlns:a16="http://schemas.microsoft.com/office/drawing/2014/main" id="{905D8E67-9153-45FE-8985-D72B869C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46" y="5458028"/>
            <a:ext cx="1747091" cy="6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7FF2B1-6508-4C1D-AA74-BC90BECC97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04" y="5295884"/>
            <a:ext cx="1900909" cy="950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B53491-BC22-4C22-B517-74FABB0E4C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1" y="4394943"/>
            <a:ext cx="2122663" cy="112925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7523148-F8FF-4175-BFB8-C9DDE7FA78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64758" y="3834563"/>
            <a:ext cx="2287709" cy="5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Straight Arrow Connector 19">
            <a:extLst>
              <a:ext uri="{FF2B5EF4-FFF2-40B4-BE49-F238E27FC236}">
                <a16:creationId xmlns:a16="http://schemas.microsoft.com/office/drawing/2014/main" id="{11D0C452-7C3F-4769-9B1F-2C64227BFB18}"/>
              </a:ext>
            </a:extLst>
          </p:cNvPr>
          <p:cNvCxnSpPr>
            <a:cxnSpLocks/>
          </p:cNvCxnSpPr>
          <p:nvPr/>
        </p:nvCxnSpPr>
        <p:spPr>
          <a:xfrm flipV="1">
            <a:off x="489098" y="2168117"/>
            <a:ext cx="11398102" cy="92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21">
            <a:extLst>
              <a:ext uri="{FF2B5EF4-FFF2-40B4-BE49-F238E27FC236}">
                <a16:creationId xmlns:a16="http://schemas.microsoft.com/office/drawing/2014/main" id="{57CA98DA-0CCD-4D6C-AFB1-0CD04498E4DD}"/>
              </a:ext>
            </a:extLst>
          </p:cNvPr>
          <p:cNvSpPr/>
          <p:nvPr/>
        </p:nvSpPr>
        <p:spPr>
          <a:xfrm>
            <a:off x="1359862" y="1949988"/>
            <a:ext cx="423097" cy="438108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7" name="Oval 22">
            <a:extLst>
              <a:ext uri="{FF2B5EF4-FFF2-40B4-BE49-F238E27FC236}">
                <a16:creationId xmlns:a16="http://schemas.microsoft.com/office/drawing/2014/main" id="{75743013-A326-4496-911C-6B9316280667}"/>
              </a:ext>
            </a:extLst>
          </p:cNvPr>
          <p:cNvSpPr/>
          <p:nvPr/>
        </p:nvSpPr>
        <p:spPr>
          <a:xfrm>
            <a:off x="2944793" y="1956391"/>
            <a:ext cx="423097" cy="438108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5091E2B-743B-4B9E-BE49-F343596B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272" y="1788733"/>
            <a:ext cx="832395" cy="794689"/>
          </a:xfrm>
          <a:prstGeom prst="rect">
            <a:avLst/>
          </a:prstGeom>
        </p:spPr>
      </p:pic>
      <p:sp>
        <p:nvSpPr>
          <p:cNvPr id="10" name="Oval 23">
            <a:extLst>
              <a:ext uri="{FF2B5EF4-FFF2-40B4-BE49-F238E27FC236}">
                <a16:creationId xmlns:a16="http://schemas.microsoft.com/office/drawing/2014/main" id="{D3EB7921-80B3-4842-BD5E-EC7189FC253A}"/>
              </a:ext>
            </a:extLst>
          </p:cNvPr>
          <p:cNvSpPr/>
          <p:nvPr/>
        </p:nvSpPr>
        <p:spPr>
          <a:xfrm>
            <a:off x="5968387" y="1956391"/>
            <a:ext cx="423097" cy="438108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1" name="Oval 24">
            <a:extLst>
              <a:ext uri="{FF2B5EF4-FFF2-40B4-BE49-F238E27FC236}">
                <a16:creationId xmlns:a16="http://schemas.microsoft.com/office/drawing/2014/main" id="{507DA351-F1D4-44C0-BFB1-4E5D3BCF124F}"/>
              </a:ext>
            </a:extLst>
          </p:cNvPr>
          <p:cNvSpPr/>
          <p:nvPr/>
        </p:nvSpPr>
        <p:spPr>
          <a:xfrm>
            <a:off x="8640033" y="1956391"/>
            <a:ext cx="423097" cy="438108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36E8FF10-2FD7-4663-B5A6-3FEF9AC08079}"/>
              </a:ext>
            </a:extLst>
          </p:cNvPr>
          <p:cNvGrpSpPr/>
          <p:nvPr/>
        </p:nvGrpSpPr>
        <p:grpSpPr>
          <a:xfrm>
            <a:off x="10605263" y="1757102"/>
            <a:ext cx="868793" cy="794689"/>
            <a:chOff x="8570902" y="4107252"/>
            <a:chExt cx="868793" cy="794689"/>
          </a:xfrm>
        </p:grpSpPr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725D1CF2-1597-4114-A132-2B6D3B5AE283}"/>
                </a:ext>
              </a:extLst>
            </p:cNvPr>
            <p:cNvSpPr/>
            <p:nvPr/>
          </p:nvSpPr>
          <p:spPr>
            <a:xfrm>
              <a:off x="8615365" y="4107252"/>
              <a:ext cx="779869" cy="794689"/>
            </a:xfrm>
            <a:prstGeom prst="ellipse">
              <a:avLst/>
            </a:prstGeom>
            <a:solidFill>
              <a:srgbClr val="7030A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32356C6E-C6C7-44CE-8094-897DC133ACE8}"/>
                </a:ext>
              </a:extLst>
            </p:cNvPr>
            <p:cNvSpPr txBox="1"/>
            <p:nvPr/>
          </p:nvSpPr>
          <p:spPr>
            <a:xfrm>
              <a:off x="8570902" y="4257180"/>
              <a:ext cx="868793" cy="5447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</a:t>
              </a:r>
            </a:p>
          </p:txBody>
        </p:sp>
      </p:grpSp>
      <p:cxnSp>
        <p:nvCxnSpPr>
          <p:cNvPr id="15" name="Straight Connector 27">
            <a:extLst>
              <a:ext uri="{FF2B5EF4-FFF2-40B4-BE49-F238E27FC236}">
                <a16:creationId xmlns:a16="http://schemas.microsoft.com/office/drawing/2014/main" id="{43354255-A222-4AC6-A277-FF57AFDF5781}"/>
              </a:ext>
            </a:extLst>
          </p:cNvPr>
          <p:cNvCxnSpPr>
            <a:stCxn id="35" idx="4"/>
          </p:cNvCxnSpPr>
          <p:nvPr/>
        </p:nvCxnSpPr>
        <p:spPr>
          <a:xfrm flipH="1">
            <a:off x="900222" y="2388096"/>
            <a:ext cx="1" cy="7401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9">
            <a:extLst>
              <a:ext uri="{FF2B5EF4-FFF2-40B4-BE49-F238E27FC236}">
                <a16:creationId xmlns:a16="http://schemas.microsoft.com/office/drawing/2014/main" id="{C2D2B049-7AE3-4855-AFDB-5B731BFF5468}"/>
              </a:ext>
            </a:extLst>
          </p:cNvPr>
          <p:cNvSpPr txBox="1"/>
          <p:nvPr/>
        </p:nvSpPr>
        <p:spPr>
          <a:xfrm>
            <a:off x="552569" y="4316982"/>
            <a:ext cx="2037681" cy="1474401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2002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 1.0 for Windows released. Mono project begins</a:t>
            </a:r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2C11A345-8A71-4BFF-91A8-02B0435C285B}"/>
              </a:ext>
            </a:extLst>
          </p:cNvPr>
          <p:cNvCxnSpPr>
            <a:stCxn id="6" idx="4"/>
            <a:endCxn id="16" idx="0"/>
          </p:cNvCxnSpPr>
          <p:nvPr/>
        </p:nvCxnSpPr>
        <p:spPr>
          <a:xfrm flipH="1">
            <a:off x="1571410" y="2388096"/>
            <a:ext cx="1" cy="192888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">
            <a:extLst>
              <a:ext uri="{FF2B5EF4-FFF2-40B4-BE49-F238E27FC236}">
                <a16:creationId xmlns:a16="http://schemas.microsoft.com/office/drawing/2014/main" id="{FE154E1D-9DE9-4C68-B881-C2ED0AF6B3C3}"/>
              </a:ext>
            </a:extLst>
          </p:cNvPr>
          <p:cNvGrpSpPr/>
          <p:nvPr/>
        </p:nvGrpSpPr>
        <p:grpSpPr>
          <a:xfrm>
            <a:off x="7262709" y="1788733"/>
            <a:ext cx="779869" cy="794690"/>
            <a:chOff x="6269195" y="1881751"/>
            <a:chExt cx="670912" cy="670912"/>
          </a:xfrm>
          <a:solidFill>
            <a:schemeClr val="tx2"/>
          </a:solidFill>
        </p:grpSpPr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08527171-FD18-4DBE-8933-55C845E245EC}"/>
                </a:ext>
              </a:extLst>
            </p:cNvPr>
            <p:cNvSpPr/>
            <p:nvPr/>
          </p:nvSpPr>
          <p:spPr>
            <a:xfrm>
              <a:off x="6269195" y="1881751"/>
              <a:ext cx="670912" cy="670912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CE4AB043-F774-48C2-827A-E0C1CD16E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195" y="1996378"/>
              <a:ext cx="405428" cy="483812"/>
            </a:xfrm>
            <a:prstGeom prst="rect">
              <a:avLst/>
            </a:prstGeom>
            <a:grpFill/>
          </p:spPr>
        </p:pic>
      </p:grpSp>
      <p:sp>
        <p:nvSpPr>
          <p:cNvPr id="21" name="TextBox 32">
            <a:extLst>
              <a:ext uri="{FF2B5EF4-FFF2-40B4-BE49-F238E27FC236}">
                <a16:creationId xmlns:a16="http://schemas.microsoft.com/office/drawing/2014/main" id="{02DFA679-A93A-4FCC-A2B9-49ECA44F0F4F}"/>
              </a:ext>
            </a:extLst>
          </p:cNvPr>
          <p:cNvSpPr txBox="1"/>
          <p:nvPr/>
        </p:nvSpPr>
        <p:spPr>
          <a:xfrm>
            <a:off x="2226369" y="3128208"/>
            <a:ext cx="1863342" cy="1252802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2008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ASP.NET MVC (web platform) open source</a:t>
            </a:r>
          </a:p>
        </p:txBody>
      </p:sp>
      <p:cxnSp>
        <p:nvCxnSpPr>
          <p:cNvPr id="22" name="Straight Connector 34">
            <a:extLst>
              <a:ext uri="{FF2B5EF4-FFF2-40B4-BE49-F238E27FC236}">
                <a16:creationId xmlns:a16="http://schemas.microsoft.com/office/drawing/2014/main" id="{B5A4937D-8290-4732-9FBF-A0577CEE27F4}"/>
              </a:ext>
            </a:extLst>
          </p:cNvPr>
          <p:cNvCxnSpPr>
            <a:cxnSpLocks/>
            <a:stCxn id="7" idx="4"/>
            <a:endCxn id="21" idx="0"/>
          </p:cNvCxnSpPr>
          <p:nvPr/>
        </p:nvCxnSpPr>
        <p:spPr>
          <a:xfrm>
            <a:off x="3156342" y="2394499"/>
            <a:ext cx="1698" cy="73370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8">
            <a:extLst>
              <a:ext uri="{FF2B5EF4-FFF2-40B4-BE49-F238E27FC236}">
                <a16:creationId xmlns:a16="http://schemas.microsoft.com/office/drawing/2014/main" id="{300417F8-1A4F-4D9D-B5BE-7EF0D3AFDDD7}"/>
              </a:ext>
            </a:extLst>
          </p:cNvPr>
          <p:cNvSpPr txBox="1"/>
          <p:nvPr/>
        </p:nvSpPr>
        <p:spPr>
          <a:xfrm>
            <a:off x="4144618" y="3093562"/>
            <a:ext cx="2035982" cy="2071488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April 2014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Compiler Platform (“Roslyn”) open source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Foundation founded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4" name="Straight Connector 41">
            <a:extLst>
              <a:ext uri="{FF2B5EF4-FFF2-40B4-BE49-F238E27FC236}">
                <a16:creationId xmlns:a16="http://schemas.microsoft.com/office/drawing/2014/main" id="{3D23CFB6-626C-435F-AC73-2088012AEB8C}"/>
              </a:ext>
            </a:extLst>
          </p:cNvPr>
          <p:cNvCxnSpPr>
            <a:stCxn id="9" idx="2"/>
            <a:endCxn id="23" idx="0"/>
          </p:cNvCxnSpPr>
          <p:nvPr/>
        </p:nvCxnSpPr>
        <p:spPr>
          <a:xfrm>
            <a:off x="5157470" y="2583422"/>
            <a:ext cx="5139" cy="51014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2">
            <a:extLst>
              <a:ext uri="{FF2B5EF4-FFF2-40B4-BE49-F238E27FC236}">
                <a16:creationId xmlns:a16="http://schemas.microsoft.com/office/drawing/2014/main" id="{20159203-FBD0-4CFE-90E6-77812D67F2E6}"/>
              </a:ext>
            </a:extLst>
          </p:cNvPr>
          <p:cNvSpPr txBox="1"/>
          <p:nvPr/>
        </p:nvSpPr>
        <p:spPr>
          <a:xfrm>
            <a:off x="5301307" y="4786512"/>
            <a:ext cx="1726811" cy="1551345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Nov. 2014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(cross-platform) project begins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Straight Connector 44">
            <a:extLst>
              <a:ext uri="{FF2B5EF4-FFF2-40B4-BE49-F238E27FC236}">
                <a16:creationId xmlns:a16="http://schemas.microsoft.com/office/drawing/2014/main" id="{23D92B3C-7935-488A-9FF0-B1315EAB8E18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flipH="1">
            <a:off x="6164713" y="2394499"/>
            <a:ext cx="15223" cy="239201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5">
            <a:extLst>
              <a:ext uri="{FF2B5EF4-FFF2-40B4-BE49-F238E27FC236}">
                <a16:creationId xmlns:a16="http://schemas.microsoft.com/office/drawing/2014/main" id="{9D8F527B-2205-45B9-A608-352D0D992B52}"/>
              </a:ext>
            </a:extLst>
          </p:cNvPr>
          <p:cNvSpPr txBox="1"/>
          <p:nvPr/>
        </p:nvSpPr>
        <p:spPr>
          <a:xfrm>
            <a:off x="6637652" y="3580886"/>
            <a:ext cx="2035982" cy="1329746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2016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Mono project joins .NET Foundation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8" name="Straight Connector 47">
            <a:extLst>
              <a:ext uri="{FF2B5EF4-FFF2-40B4-BE49-F238E27FC236}">
                <a16:creationId xmlns:a16="http://schemas.microsoft.com/office/drawing/2014/main" id="{CF1B4A2B-8C1D-4B90-923D-44A7A9F145F6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>
            <a:off x="7652644" y="2583423"/>
            <a:ext cx="2999" cy="99746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1">
            <a:extLst>
              <a:ext uri="{FF2B5EF4-FFF2-40B4-BE49-F238E27FC236}">
                <a16:creationId xmlns:a16="http://schemas.microsoft.com/office/drawing/2014/main" id="{0E0F3D6C-2086-4F33-93E0-F7C6FA7A3328}"/>
              </a:ext>
            </a:extLst>
          </p:cNvPr>
          <p:cNvSpPr txBox="1"/>
          <p:nvPr/>
        </p:nvSpPr>
        <p:spPr>
          <a:xfrm>
            <a:off x="8075352" y="2628269"/>
            <a:ext cx="1552457" cy="1329746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Aug. 2017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2.0 released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0" name="Straight Connector 53">
            <a:extLst>
              <a:ext uri="{FF2B5EF4-FFF2-40B4-BE49-F238E27FC236}">
                <a16:creationId xmlns:a16="http://schemas.microsoft.com/office/drawing/2014/main" id="{84D1719D-D87D-42BB-B044-A266CB4DF393}"/>
              </a:ext>
            </a:extLst>
          </p:cNvPr>
          <p:cNvCxnSpPr>
            <a:cxnSpLocks/>
            <a:stCxn id="11" idx="4"/>
            <a:endCxn id="29" idx="0"/>
          </p:cNvCxnSpPr>
          <p:nvPr/>
        </p:nvCxnSpPr>
        <p:spPr>
          <a:xfrm flipH="1">
            <a:off x="8851581" y="2394499"/>
            <a:ext cx="1" cy="23377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7">
            <a:extLst>
              <a:ext uri="{FF2B5EF4-FFF2-40B4-BE49-F238E27FC236}">
                <a16:creationId xmlns:a16="http://schemas.microsoft.com/office/drawing/2014/main" id="{A5BBFE78-5951-4BB1-82FF-2F75688F1BC9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9965631" y="2387171"/>
            <a:ext cx="11566" cy="179500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3">
            <a:extLst>
              <a:ext uri="{FF2B5EF4-FFF2-40B4-BE49-F238E27FC236}">
                <a16:creationId xmlns:a16="http://schemas.microsoft.com/office/drawing/2014/main" id="{D089C595-EE24-4614-AE91-F1E45060B0CB}"/>
              </a:ext>
            </a:extLst>
          </p:cNvPr>
          <p:cNvSpPr/>
          <p:nvPr/>
        </p:nvSpPr>
        <p:spPr>
          <a:xfrm>
            <a:off x="9765648" y="1949063"/>
            <a:ext cx="423097" cy="438108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12261B7B-9FFA-429B-8A49-7DC500542BF5}"/>
              </a:ext>
            </a:extLst>
          </p:cNvPr>
          <p:cNvCxnSpPr>
            <a:cxnSpLocks/>
            <a:stCxn id="13" idx="4"/>
            <a:endCxn id="34" idx="0"/>
          </p:cNvCxnSpPr>
          <p:nvPr/>
        </p:nvCxnSpPr>
        <p:spPr>
          <a:xfrm>
            <a:off x="11039661" y="2551791"/>
            <a:ext cx="217" cy="60854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7">
            <a:extLst>
              <a:ext uri="{FF2B5EF4-FFF2-40B4-BE49-F238E27FC236}">
                <a16:creationId xmlns:a16="http://schemas.microsoft.com/office/drawing/2014/main" id="{6862FDF8-A1C7-467F-8326-2687C69D9F84}"/>
              </a:ext>
            </a:extLst>
          </p:cNvPr>
          <p:cNvSpPr txBox="1"/>
          <p:nvPr/>
        </p:nvSpPr>
        <p:spPr>
          <a:xfrm>
            <a:off x="10263649" y="3160336"/>
            <a:ext cx="1552457" cy="809604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2019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43B6485D-DC0F-479F-9D4B-5002C13D4EBD}"/>
              </a:ext>
            </a:extLst>
          </p:cNvPr>
          <p:cNvSpPr/>
          <p:nvPr/>
        </p:nvSpPr>
        <p:spPr>
          <a:xfrm>
            <a:off x="688674" y="1949988"/>
            <a:ext cx="423097" cy="438108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617C8111-64FF-49EF-BCDE-9E54F5EF6FB6}"/>
              </a:ext>
            </a:extLst>
          </p:cNvPr>
          <p:cNvSpPr txBox="1"/>
          <p:nvPr/>
        </p:nvSpPr>
        <p:spPr>
          <a:xfrm>
            <a:off x="160816" y="3128208"/>
            <a:ext cx="1478812" cy="809604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2001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ECMA 335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1212D8-F6A3-454D-90C0-A8813F591953}"/>
              </a:ext>
            </a:extLst>
          </p:cNvPr>
          <p:cNvSpPr txBox="1"/>
          <p:nvPr/>
        </p:nvSpPr>
        <p:spPr>
          <a:xfrm>
            <a:off x="9189402" y="4182174"/>
            <a:ext cx="1552457" cy="2437742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Dec. 2018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2.2 released</a:t>
            </a:r>
          </a:p>
          <a:p>
            <a:pPr marL="0" marR="0" lvl="0" indent="0" algn="ctr" defTabSz="8956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3.0 preview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WinForms and WPF go open source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61250B-BB21-41D8-A0DC-192D1D8AC9D3}"/>
              </a:ext>
            </a:extLst>
          </p:cNvPr>
          <p:cNvSpPr/>
          <p:nvPr/>
        </p:nvSpPr>
        <p:spPr>
          <a:xfrm>
            <a:off x="489098" y="589362"/>
            <a:ext cx="10550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.NET </a:t>
            </a:r>
            <a:r>
              <a:rPr lang="zh-CN" altLang="en-US" sz="3200" dirty="0"/>
              <a:t>开源历程</a:t>
            </a:r>
          </a:p>
        </p:txBody>
      </p:sp>
    </p:spTree>
    <p:extLst>
      <p:ext uri="{BB962C8B-B14F-4D97-AF65-F5344CB8AC3E}">
        <p14:creationId xmlns:p14="http://schemas.microsoft.com/office/powerpoint/2010/main" val="6237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25" grpId="0"/>
      <p:bldP spid="27" grpId="0"/>
      <p:bldP spid="29" grpId="0"/>
      <p:bldP spid="34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576EC558-A785-4FC9-BDF9-D63FF43FE8A0}"/>
              </a:ext>
            </a:extLst>
          </p:cNvPr>
          <p:cNvGrpSpPr/>
          <p:nvPr/>
        </p:nvGrpSpPr>
        <p:grpSpPr>
          <a:xfrm>
            <a:off x="146050" y="671519"/>
            <a:ext cx="11775333" cy="5564687"/>
            <a:chOff x="0" y="788538"/>
            <a:chExt cx="11775333" cy="5247723"/>
          </a:xfrm>
        </p:grpSpPr>
        <p:pic>
          <p:nvPicPr>
            <p:cNvPr id="4" name="Picture 8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6ECF4739-0C82-45F9-8F9E-05237F675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88539"/>
              <a:ext cx="11775333" cy="5247722"/>
            </a:xfrm>
            <a:prstGeom prst="rect">
              <a:avLst/>
            </a:prstGeom>
          </p:spPr>
        </p:pic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98D6A803-8398-4650-B634-D56F76F54443}"/>
                </a:ext>
              </a:extLst>
            </p:cNvPr>
            <p:cNvSpPr/>
            <p:nvPr/>
          </p:nvSpPr>
          <p:spPr bwMode="auto">
            <a:xfrm>
              <a:off x="0" y="788538"/>
              <a:ext cx="2679405" cy="17713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B6E0371-D54A-4253-8233-0F934AE87177}"/>
              </a:ext>
            </a:extLst>
          </p:cNvPr>
          <p:cNvSpPr txBox="1">
            <a:spLocks/>
          </p:cNvSpPr>
          <p:nvPr/>
        </p:nvSpPr>
        <p:spPr>
          <a:xfrm>
            <a:off x="0" y="125413"/>
            <a:ext cx="11306175" cy="5737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GitHub </a:t>
            </a:r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上前 </a:t>
            </a:r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30 </a:t>
            </a:r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个增长最快的 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OSS </a:t>
            </a:r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项目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57F9E2-2DA6-4156-A381-035CA1A48D27}"/>
              </a:ext>
            </a:extLst>
          </p:cNvPr>
          <p:cNvSpPr/>
          <p:nvPr/>
        </p:nvSpPr>
        <p:spPr>
          <a:xfrm>
            <a:off x="158002" y="6396416"/>
            <a:ext cx="6699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https://www.cncf.io/blog/2017/06/05/30-highest-velocity-open-source-projects/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https://raw.githubusercontent.com/cncf/velocity/master/charts/top30_20170801_20180801.png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574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291ED0F-4938-403E-82FC-2B864FA77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385521"/>
              </p:ext>
            </p:extLst>
          </p:nvPr>
        </p:nvGraphicFramePr>
        <p:xfrm>
          <a:off x="545432" y="1251282"/>
          <a:ext cx="11309684" cy="5217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31DA980-899F-4623-B7EC-528CE014938F}"/>
              </a:ext>
            </a:extLst>
          </p:cNvPr>
          <p:cNvSpPr/>
          <p:nvPr/>
        </p:nvSpPr>
        <p:spPr>
          <a:xfrm>
            <a:off x="282649" y="388839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333333"/>
                </a:solidFill>
                <a:latin typeface="mp-quote"/>
              </a:rPr>
              <a:t>云原生对应用运行时的不同需求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68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83681D-12EE-844E-8C09-E767231D8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3620" y="1843088"/>
            <a:ext cx="10045712" cy="30137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</a:t>
            </a:r>
            <a:r>
              <a:rPr lang="zh-CN" altLang="en-US" dirty="0">
                <a:solidFill>
                  <a:schemeClr val="tx1"/>
                </a:solidFill>
              </a:rPr>
              <a:t>应用上云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华为云的</a:t>
            </a:r>
            <a:r>
              <a:rPr lang="en-US" altLang="zh-CN" dirty="0"/>
              <a:t>.NET</a:t>
            </a:r>
            <a:r>
              <a:rPr lang="zh-CN" altLang="en-US" dirty="0"/>
              <a:t>支持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云原生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dirty="0"/>
              <a:t>.NET </a:t>
            </a:r>
            <a:r>
              <a:rPr lang="en-US" altLang="zh-CN" dirty="0"/>
              <a:t>Core</a:t>
            </a:r>
            <a:r>
              <a:rPr lang="zh-CN" altLang="en-US" dirty="0"/>
              <a:t>介绍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2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" y="1592580"/>
            <a:ext cx="3032760" cy="32766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01" y="1722120"/>
            <a:ext cx="121920" cy="4572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302" y="1592580"/>
            <a:ext cx="845819" cy="25146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360" y="1722120"/>
            <a:ext cx="114300" cy="4572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661" y="1592580"/>
            <a:ext cx="480059" cy="25146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01" y="1950720"/>
            <a:ext cx="1363980" cy="365760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01" y="2484120"/>
            <a:ext cx="3040380" cy="327660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9001" y="2621280"/>
            <a:ext cx="121920" cy="3810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6160" y="2484121"/>
            <a:ext cx="784860" cy="259079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641" y="2621280"/>
            <a:ext cx="106680" cy="3810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2941" y="2484121"/>
            <a:ext cx="487680" cy="259079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101" y="2956560"/>
            <a:ext cx="1432560" cy="358140"/>
          </a:xfrm>
          <a:prstGeom prst="rect">
            <a:avLst/>
          </a:prstGeom>
        </p:spPr>
      </p:pic>
      <p:sp>
        <p:nvSpPr>
          <p:cNvPr id="2" name="Freeform 91"/>
          <p:cNvSpPr/>
          <p:nvPr/>
        </p:nvSpPr>
        <p:spPr>
          <a:xfrm>
            <a:off x="6066631" y="895350"/>
            <a:ext cx="44450" cy="5797550"/>
          </a:xfrm>
          <a:custGeom>
            <a:avLst/>
            <a:gdLst>
              <a:gd name="connsiteX0" fmla="*/ 8890 w 44450"/>
              <a:gd name="connsiteY0" fmla="*/ 5802630 h 5797550"/>
              <a:gd name="connsiteX1" fmla="*/ 54610 w 44450"/>
              <a:gd name="connsiteY1" fmla="*/ 5802630 h 5797550"/>
              <a:gd name="connsiteX2" fmla="*/ 54610 w 44450"/>
              <a:gd name="connsiteY2" fmla="*/ 9906 h 5797550"/>
              <a:gd name="connsiteX3" fmla="*/ 8890 w 44450"/>
              <a:gd name="connsiteY3" fmla="*/ 9906 h 5797550"/>
              <a:gd name="connsiteX4" fmla="*/ 8890 w 44450"/>
              <a:gd name="connsiteY4" fmla="*/ 5802630 h 57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" h="5797550">
                <a:moveTo>
                  <a:pt x="8890" y="5802630"/>
                </a:moveTo>
                <a:lnTo>
                  <a:pt x="54610" y="5802630"/>
                </a:lnTo>
                <a:lnTo>
                  <a:pt x="54610" y="9906"/>
                </a:lnTo>
                <a:lnTo>
                  <a:pt x="8890" y="9906"/>
                </a:lnTo>
                <a:lnTo>
                  <a:pt x="8890" y="5802630"/>
                </a:lnTo>
                <a:close/>
              </a:path>
            </a:pathLst>
          </a:custGeom>
          <a:solidFill>
            <a:srgbClr val="501B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0801" y="1569720"/>
            <a:ext cx="3169920" cy="28956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95961" y="1706880"/>
            <a:ext cx="114300" cy="38100"/>
          </a:xfrm>
          <a:prstGeom prst="rect">
            <a:avLst/>
          </a:prstGeom>
        </p:spPr>
      </p:pic>
      <p:pic>
        <p:nvPicPr>
          <p:cNvPr id="95" name="Picture 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0261" y="1569721"/>
            <a:ext cx="800100" cy="259079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0361" y="1706880"/>
            <a:ext cx="114300" cy="38100"/>
          </a:xfrm>
          <a:prstGeom prst="rect">
            <a:avLst/>
          </a:prstGeom>
        </p:spPr>
      </p:pic>
      <p:pic>
        <p:nvPicPr>
          <p:cNvPr id="97" name="Picture 9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24661" y="1569721"/>
            <a:ext cx="495300" cy="259079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661" y="2042160"/>
            <a:ext cx="1371600" cy="358140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0801" y="2583180"/>
            <a:ext cx="3169920" cy="289560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961" y="2712720"/>
            <a:ext cx="114300" cy="45720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10261" y="2583180"/>
            <a:ext cx="762000" cy="32766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3661" y="2941320"/>
            <a:ext cx="1203960" cy="365760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4801" y="4084320"/>
            <a:ext cx="3032760" cy="327660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62801" y="4221479"/>
            <a:ext cx="106680" cy="38100"/>
          </a:xfrm>
          <a:prstGeom prst="rect">
            <a:avLst/>
          </a:prstGeom>
        </p:spPr>
      </p:pic>
      <p:pic>
        <p:nvPicPr>
          <p:cNvPr id="105" name="Picture 1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77101" y="4084320"/>
            <a:ext cx="769620" cy="32766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7661" y="4450079"/>
            <a:ext cx="1371600" cy="365760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4801" y="4983480"/>
            <a:ext cx="3032760" cy="327660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62801" y="5113020"/>
            <a:ext cx="106680" cy="45720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77101" y="4983480"/>
            <a:ext cx="769620" cy="32766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7661" y="5455920"/>
            <a:ext cx="1371600" cy="365760"/>
          </a:xfrm>
          <a:prstGeom prst="rect">
            <a:avLst/>
          </a:prstGeom>
        </p:spPr>
      </p:pic>
      <p:sp>
        <p:nvSpPr>
          <p:cNvPr id="3" name="TextBox 110"/>
          <p:cNvSpPr txBox="1"/>
          <p:nvPr/>
        </p:nvSpPr>
        <p:spPr>
          <a:xfrm>
            <a:off x="319371" y="1177005"/>
            <a:ext cx="5251960" cy="53181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75869">
              <a:lnSpc>
                <a:spcPct val="110416"/>
              </a:lnSpc>
            </a:pPr>
            <a:r>
              <a:rPr lang="en-US" altLang="zh-CN" sz="1600" i="1" spc="-20" dirty="0">
                <a:solidFill>
                  <a:srgbClr val="727272"/>
                </a:solidFill>
                <a:latin typeface="Segoe UI Symbol"/>
                <a:ea typeface="Segoe UI Symbol"/>
              </a:rPr>
              <a:t>Debian</a:t>
            </a:r>
            <a:r>
              <a:rPr lang="en-US" altLang="zh-CN" sz="1600" i="1" spc="-5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20" dirty="0">
                <a:solidFill>
                  <a:srgbClr val="727272"/>
                </a:solidFill>
                <a:latin typeface="Segoe UI Symbol"/>
                <a:ea typeface="Segoe UI Symbol"/>
              </a:rPr>
              <a:t>base</a:t>
            </a:r>
            <a:r>
              <a:rPr lang="en-US" altLang="zh-CN" sz="1600" i="1" spc="-10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20" dirty="0">
                <a:solidFill>
                  <a:srgbClr val="727272"/>
                </a:solidFill>
                <a:latin typeface="Segoe UI Symbol"/>
                <a:ea typeface="Segoe UI Symbol"/>
              </a:rPr>
              <a:t>images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9"/>
              </a:lnSpc>
            </a:pPr>
            <a:endParaRPr lang="en-US" dirty="0"/>
          </a:p>
          <a:p>
            <a:pPr indent="132892">
              <a:lnSpc>
                <a:spcPct val="110416"/>
              </a:lnSpc>
            </a:pPr>
            <a:r>
              <a:rPr lang="en-US" altLang="zh-CN" sz="1600" i="1" spc="-20" dirty="0">
                <a:solidFill>
                  <a:srgbClr val="727272"/>
                </a:solidFill>
                <a:latin typeface="Segoe UI Symbol"/>
                <a:ea typeface="Segoe UI Symbol"/>
              </a:rPr>
              <a:t>Alpine</a:t>
            </a:r>
            <a:r>
              <a:rPr lang="en-US" altLang="zh-CN" sz="1600" i="1" spc="-10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25" dirty="0">
                <a:solidFill>
                  <a:srgbClr val="727272"/>
                </a:solidFill>
                <a:latin typeface="Segoe UI Symbol"/>
                <a:ea typeface="Segoe UI Symbol"/>
              </a:rPr>
              <a:t>base</a:t>
            </a:r>
            <a:r>
              <a:rPr lang="en-US" altLang="zh-CN" sz="1600" i="1" spc="-20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25" dirty="0">
                <a:solidFill>
                  <a:srgbClr val="727272"/>
                </a:solidFill>
                <a:latin typeface="Segoe UI Symbol"/>
                <a:ea typeface="Segoe UI Symbol"/>
              </a:rPr>
              <a:t>images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79"/>
              </a:lnSpc>
            </a:pPr>
            <a:endParaRPr lang="en-US" dirty="0"/>
          </a:p>
          <a:p>
            <a:pPr>
              <a:lnSpc>
                <a:spcPct val="110416"/>
              </a:lnSpc>
            </a:pPr>
            <a:r>
              <a:rPr lang="en-US" altLang="zh-CN" sz="1600" i="1" spc="-35" dirty="0">
                <a:solidFill>
                  <a:srgbClr val="727272"/>
                </a:solidFill>
                <a:latin typeface="Segoe UI Symbol"/>
                <a:ea typeface="Segoe UI Symbol"/>
              </a:rPr>
              <a:t>Base</a:t>
            </a:r>
            <a:r>
              <a:rPr lang="en-US" altLang="zh-CN" sz="1600" i="1" spc="-25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30" dirty="0">
                <a:solidFill>
                  <a:srgbClr val="727272"/>
                </a:solidFill>
                <a:latin typeface="Segoe UI Symbol"/>
                <a:ea typeface="Segoe UI Symbol"/>
              </a:rPr>
              <a:t>address</a:t>
            </a:r>
            <a:r>
              <a:rPr lang="en-US" altLang="zh-CN" sz="1600" i="1" spc="-25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25" dirty="0">
                <a:solidFill>
                  <a:srgbClr val="727272"/>
                </a:solidFill>
                <a:latin typeface="Segoe UI Symbol"/>
                <a:ea typeface="Segoe UI Symbol"/>
              </a:rPr>
              <a:t>is</a:t>
            </a:r>
            <a:r>
              <a:rPr lang="en-US" altLang="zh-CN" sz="1600" i="1" spc="-30" dirty="0">
                <a:solidFill>
                  <a:srgbClr val="727272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1600" i="1" spc="-30" dirty="0">
                <a:solidFill>
                  <a:srgbClr val="727272"/>
                </a:solidFill>
                <a:latin typeface="Segoe UI Symbol"/>
                <a:ea typeface="Segoe UI Symbol"/>
              </a:rPr>
              <a:t>mcr.microsoft.com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B460187-68AC-4711-8088-4983F50E5AFE}"/>
              </a:ext>
            </a:extLst>
          </p:cNvPr>
          <p:cNvSpPr/>
          <p:nvPr/>
        </p:nvSpPr>
        <p:spPr>
          <a:xfrm>
            <a:off x="489098" y="461992"/>
            <a:ext cx="10550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Docker </a:t>
            </a:r>
            <a:r>
              <a:rPr lang="zh-CN" altLang="en-US" sz="3200" dirty="0"/>
              <a:t>镜像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E154E6-ED9F-4DB2-BCDF-B53131BD9ECE}"/>
              </a:ext>
            </a:extLst>
          </p:cNvPr>
          <p:cNvSpPr/>
          <p:nvPr/>
        </p:nvSpPr>
        <p:spPr>
          <a:xfrm>
            <a:off x="769121" y="5202273"/>
            <a:ext cx="10878796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" lvl="0" indent="-60325" defTabSz="914400">
              <a:lnSpc>
                <a:spcPct val="90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lang="zh-CN" altLang="en-US" sz="2400" dirty="0"/>
              <a:t>使用相同大小的服务器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我们从使用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Node.js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的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1,000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lang="zh-CN" altLang="en-US" sz="2400" dirty="0"/>
              <a:t>秒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请求增加到 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.NET Core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20,000 .“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—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Raygun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60325" marR="0" lvl="0" indent="-603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www.dot.net/customers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112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DC7E7-F11C-4F79-B203-6D5BBB320B57}"/>
              </a:ext>
            </a:extLst>
          </p:cNvPr>
          <p:cNvSpPr/>
          <p:nvPr/>
        </p:nvSpPr>
        <p:spPr>
          <a:xfrm>
            <a:off x="0" y="474158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zh-CN" altLang="en-US" sz="1200" dirty="0">
                <a:latin typeface="Segoe UI"/>
              </a:rPr>
              <a:t>数据来自官方测试 ，可以从这里获取： </a:t>
            </a:r>
            <a:r>
              <a:rPr kumimoji="0" lang="en-US" sz="12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TechEmpower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Round 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Graphic 1">
            <a:extLst>
              <a:ext uri="{FF2B5EF4-FFF2-40B4-BE49-F238E27FC236}">
                <a16:creationId xmlns:a16="http://schemas.microsoft.com/office/drawing/2014/main" id="{7BFA9F86-35DC-44B1-B4B2-3C52B3509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500" y="1615044"/>
            <a:ext cx="6876976" cy="3059506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C8B8013-1E25-4616-9812-D99C3104FF41}"/>
              </a:ext>
            </a:extLst>
          </p:cNvPr>
          <p:cNvSpPr txBox="1">
            <a:spLocks/>
          </p:cNvSpPr>
          <p:nvPr/>
        </p:nvSpPr>
        <p:spPr>
          <a:xfrm>
            <a:off x="0" y="254192"/>
            <a:ext cx="12192000" cy="139422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11877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.NET</a:t>
            </a:r>
            <a:b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zh-CN" altLang="en-US" sz="2800" b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比任何其他流行的框架都快</a:t>
            </a:r>
            <a:endParaRPr lang="en-US" sz="2800" b="1" dirty="0">
              <a:solidFill>
                <a:schemeClr val="accent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1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31DA980-899F-4623-B7EC-528CE014938F}"/>
              </a:ext>
            </a:extLst>
          </p:cNvPr>
          <p:cNvSpPr/>
          <p:nvPr/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defTabSz="1187798">
              <a:lnSpc>
                <a:spcPts val="3430"/>
              </a:lnSpc>
              <a:spcAft>
                <a:spcPts val="600"/>
              </a:spcAft>
            </a:pP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华为云架构下</a:t>
            </a:r>
            <a:r>
              <a:rPr lang="en-US" altLang="zh-CN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.NET</a:t>
            </a:r>
            <a:r>
              <a: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应用的典型问题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291ED0F-4938-403E-82FC-2B864FA77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00079"/>
              </p:ext>
            </p:extLst>
          </p:nvPr>
        </p:nvGraphicFramePr>
        <p:xfrm>
          <a:off x="736908" y="1501989"/>
          <a:ext cx="10733557" cy="469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66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123">
            <a:extLst>
              <a:ext uri="{FF2B5EF4-FFF2-40B4-BE49-F238E27FC236}">
                <a16:creationId xmlns:a16="http://schemas.microsoft.com/office/drawing/2014/main" id="{0FD0835E-1C13-4A8E-9C49-086D49F9C6E6}"/>
              </a:ext>
            </a:extLst>
          </p:cNvPr>
          <p:cNvSpPr/>
          <p:nvPr/>
        </p:nvSpPr>
        <p:spPr>
          <a:xfrm>
            <a:off x="0" y="1685"/>
            <a:ext cx="12187749" cy="609767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052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666BA5-6C80-4802-AF91-2D0C846369B9}"/>
              </a:ext>
            </a:extLst>
          </p:cNvPr>
          <p:cNvSpPr txBox="1">
            <a:spLocks/>
          </p:cNvSpPr>
          <p:nvPr/>
        </p:nvSpPr>
        <p:spPr>
          <a:xfrm>
            <a:off x="0" y="-1535"/>
            <a:ext cx="12187749" cy="635146"/>
          </a:xfrm>
          <a:prstGeom prst="rect">
            <a:avLst/>
          </a:prstGeom>
        </p:spPr>
        <p:txBody>
          <a:bodyPr vert="horz" wrap="square" lIns="143378" tIns="89611" rIns="143378" bIns="89611" rtlCol="0" anchor="t">
            <a:normAutofit lnSpcReduction="10000"/>
          </a:bodyPr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398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algn="ctr" defTabSz="894907">
              <a:defRPr/>
            </a:pPr>
            <a:r>
              <a:rPr lang="zh-CN" altLang="en-US" sz="3527" dirty="0">
                <a:solidFill>
                  <a:srgbClr val="FFFFFF">
                    <a:lumMod val="85000"/>
                    <a:lumOff val="15000"/>
                  </a:srgbClr>
                </a:solidFill>
                <a:latin typeface="Segoe UI Light" charset="0"/>
                <a:ea typeface="Segoe UI Light" charset="0"/>
                <a:cs typeface="Segoe UI Light" charset="0"/>
              </a:rPr>
              <a:t>上云之路</a:t>
            </a:r>
            <a:endParaRPr sz="1961" dirty="0">
              <a:solidFill>
                <a:srgbClr val="FFFFFF">
                  <a:lumMod val="85000"/>
                  <a:lumOff val="15000"/>
                </a:srgb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F3932F9-2DC1-4C4D-B36F-307F07614138}"/>
              </a:ext>
            </a:extLst>
          </p:cNvPr>
          <p:cNvGrpSpPr/>
          <p:nvPr/>
        </p:nvGrpSpPr>
        <p:grpSpPr>
          <a:xfrm>
            <a:off x="1278765" y="4165751"/>
            <a:ext cx="9154650" cy="635410"/>
            <a:chOff x="2516084" y="4551437"/>
            <a:chExt cx="9340153" cy="648285"/>
          </a:xfrm>
        </p:grpSpPr>
        <p:sp>
          <p:nvSpPr>
            <p:cNvPr id="9" name="Right Brace 82">
              <a:extLst>
                <a:ext uri="{FF2B5EF4-FFF2-40B4-BE49-F238E27FC236}">
                  <a16:creationId xmlns:a16="http://schemas.microsoft.com/office/drawing/2014/main" id="{D4FBA059-F800-4112-98FA-46BB8F46C0EB}"/>
                </a:ext>
              </a:extLst>
            </p:cNvPr>
            <p:cNvSpPr/>
            <p:nvPr/>
          </p:nvSpPr>
          <p:spPr>
            <a:xfrm rot="16200000">
              <a:off x="7112460" y="455944"/>
              <a:ext cx="147402" cy="9340153"/>
            </a:xfrm>
            <a:prstGeom prst="rightBrace">
              <a:avLst>
                <a:gd name="adj1" fmla="val 146892"/>
                <a:gd name="adj2" fmla="val 50000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676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0" name="Group 83">
              <a:extLst>
                <a:ext uri="{FF2B5EF4-FFF2-40B4-BE49-F238E27FC236}">
                  <a16:creationId xmlns:a16="http://schemas.microsoft.com/office/drawing/2014/main" id="{51F63C43-D90E-4D5F-8675-DC53E3E57306}"/>
                </a:ext>
              </a:extLst>
            </p:cNvPr>
            <p:cNvGrpSpPr/>
            <p:nvPr/>
          </p:nvGrpSpPr>
          <p:grpSpPr>
            <a:xfrm>
              <a:off x="6823948" y="4551437"/>
              <a:ext cx="782480" cy="398213"/>
              <a:chOff x="6772308" y="3901048"/>
              <a:chExt cx="1082491" cy="574782"/>
            </a:xfrm>
          </p:grpSpPr>
          <p:sp>
            <p:nvSpPr>
              <p:cNvPr id="11" name="Freeform 50">
                <a:extLst>
                  <a:ext uri="{FF2B5EF4-FFF2-40B4-BE49-F238E27FC236}">
                    <a16:creationId xmlns:a16="http://schemas.microsoft.com/office/drawing/2014/main" id="{7B8FC537-82A1-467B-810B-EFF4265CC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2308" y="3901048"/>
                <a:ext cx="857133" cy="574782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" name="Freeform 50">
                <a:extLst>
                  <a:ext uri="{FF2B5EF4-FFF2-40B4-BE49-F238E27FC236}">
                    <a16:creationId xmlns:a16="http://schemas.microsoft.com/office/drawing/2014/main" id="{289BCA17-3AEC-44FE-9FE0-B330FBF7EE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252539" y="4071519"/>
                <a:ext cx="602260" cy="403869"/>
              </a:xfrm>
              <a:custGeom>
                <a:avLst/>
                <a:gdLst>
                  <a:gd name="T0" fmla="*/ 28 w 120"/>
                  <a:gd name="T1" fmla="*/ 32 h 80"/>
                  <a:gd name="T2" fmla="*/ 60 w 120"/>
                  <a:gd name="T3" fmla="*/ 0 h 80"/>
                  <a:gd name="T4" fmla="*/ 90 w 120"/>
                  <a:gd name="T5" fmla="*/ 20 h 80"/>
                  <a:gd name="T6" fmla="*/ 90 w 120"/>
                  <a:gd name="T7" fmla="*/ 20 h 80"/>
                  <a:gd name="T8" fmla="*/ 120 w 120"/>
                  <a:gd name="T9" fmla="*/ 50 h 80"/>
                  <a:gd name="T10" fmla="*/ 90 w 120"/>
                  <a:gd name="T11" fmla="*/ 80 h 80"/>
                  <a:gd name="T12" fmla="*/ 24 w 120"/>
                  <a:gd name="T13" fmla="*/ 80 h 80"/>
                  <a:gd name="T14" fmla="*/ 0 w 120"/>
                  <a:gd name="T15" fmla="*/ 56 h 80"/>
                  <a:gd name="T16" fmla="*/ 24 w 120"/>
                  <a:gd name="T17" fmla="*/ 32 h 80"/>
                  <a:gd name="T18" fmla="*/ 28 w 120"/>
                  <a:gd name="T19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80">
                    <a:moveTo>
                      <a:pt x="28" y="32"/>
                    </a:moveTo>
                    <a:cubicBezTo>
                      <a:pt x="28" y="14"/>
                      <a:pt x="42" y="0"/>
                      <a:pt x="60" y="0"/>
                    </a:cubicBezTo>
                    <a:cubicBezTo>
                      <a:pt x="73" y="0"/>
                      <a:pt x="85" y="8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107" y="20"/>
                      <a:pt x="120" y="33"/>
                      <a:pt x="120" y="50"/>
                    </a:cubicBezTo>
                    <a:cubicBezTo>
                      <a:pt x="120" y="67"/>
                      <a:pt x="107" y="80"/>
                      <a:pt x="9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11" y="80"/>
                      <a:pt x="0" y="69"/>
                      <a:pt x="0" y="56"/>
                    </a:cubicBezTo>
                    <a:cubicBezTo>
                      <a:pt x="0" y="43"/>
                      <a:pt x="11" y="32"/>
                      <a:pt x="24" y="32"/>
                    </a:cubicBezTo>
                    <a:cubicBezTo>
                      <a:pt x="25" y="32"/>
                      <a:pt x="27" y="32"/>
                      <a:pt x="28" y="32"/>
                    </a:cubicBezTo>
                    <a:close/>
                  </a:path>
                </a:pathLst>
              </a:custGeom>
              <a:solidFill>
                <a:srgbClr val="E6E6E6"/>
              </a:solidFill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6AD0F72F-0F27-4B43-BB35-36F2BC644461}"/>
              </a:ext>
            </a:extLst>
          </p:cNvPr>
          <p:cNvGrpSpPr/>
          <p:nvPr/>
        </p:nvGrpSpPr>
        <p:grpSpPr>
          <a:xfrm>
            <a:off x="6607303" y="4968552"/>
            <a:ext cx="1485495" cy="1514969"/>
            <a:chOff x="7188057" y="5365344"/>
            <a:chExt cx="1515596" cy="1545668"/>
          </a:xfrm>
        </p:grpSpPr>
        <p:grpSp>
          <p:nvGrpSpPr>
            <p:cNvPr id="14" name="Group 93">
              <a:extLst>
                <a:ext uri="{FF2B5EF4-FFF2-40B4-BE49-F238E27FC236}">
                  <a16:creationId xmlns:a16="http://schemas.microsoft.com/office/drawing/2014/main" id="{2E38C151-F086-40C6-B218-ECF29A41A99A}"/>
                </a:ext>
              </a:extLst>
            </p:cNvPr>
            <p:cNvGrpSpPr/>
            <p:nvPr/>
          </p:nvGrpSpPr>
          <p:grpSpPr>
            <a:xfrm>
              <a:off x="7606428" y="5365344"/>
              <a:ext cx="518180" cy="397316"/>
              <a:chOff x="5395286" y="2674311"/>
              <a:chExt cx="914389" cy="731512"/>
            </a:xfrm>
          </p:grpSpPr>
          <p:grpSp>
            <p:nvGrpSpPr>
              <p:cNvPr id="16" name="Group 94">
                <a:extLst>
                  <a:ext uri="{FF2B5EF4-FFF2-40B4-BE49-F238E27FC236}">
                    <a16:creationId xmlns:a16="http://schemas.microsoft.com/office/drawing/2014/main" id="{EC03AE80-4191-411B-893A-A8C8F33F734E}"/>
                  </a:ext>
                </a:extLst>
              </p:cNvPr>
              <p:cNvGrpSpPr/>
              <p:nvPr/>
            </p:nvGrpSpPr>
            <p:grpSpPr>
              <a:xfrm>
                <a:off x="5395286" y="2674311"/>
                <a:ext cx="914389" cy="457195"/>
                <a:chOff x="5303847" y="2765750"/>
                <a:chExt cx="914389" cy="457195"/>
              </a:xfrm>
            </p:grpSpPr>
            <p:sp>
              <p:nvSpPr>
                <p:cNvPr id="22" name="Rectangle 32">
                  <a:extLst>
                    <a:ext uri="{FF2B5EF4-FFF2-40B4-BE49-F238E27FC236}">
                      <a16:creationId xmlns:a16="http://schemas.microsoft.com/office/drawing/2014/main" id="{6EDA4FC3-027F-42C0-BAB6-297F2683B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3847" y="3131506"/>
                  <a:ext cx="914389" cy="91439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3" name="Rectangle 32">
                  <a:extLst>
                    <a:ext uri="{FF2B5EF4-FFF2-40B4-BE49-F238E27FC236}">
                      <a16:creationId xmlns:a16="http://schemas.microsoft.com/office/drawing/2014/main" id="{931EE95B-966B-495D-9032-77779CFBC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95286" y="2948628"/>
                  <a:ext cx="182878" cy="182878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4" name="Rectangle 32">
                  <a:extLst>
                    <a:ext uri="{FF2B5EF4-FFF2-40B4-BE49-F238E27FC236}">
                      <a16:creationId xmlns:a16="http://schemas.microsoft.com/office/drawing/2014/main" id="{597CC14E-D4C3-487D-89F4-933AA6BAA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78164" y="2948628"/>
                  <a:ext cx="182878" cy="182878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" name="Rectangle 32">
                  <a:extLst>
                    <a:ext uri="{FF2B5EF4-FFF2-40B4-BE49-F238E27FC236}">
                      <a16:creationId xmlns:a16="http://schemas.microsoft.com/office/drawing/2014/main" id="{C34E203E-999B-41ED-98FF-F29C84B00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3920" y="2948628"/>
                  <a:ext cx="182878" cy="182878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6" name="Rectangle 32">
                  <a:extLst>
                    <a:ext uri="{FF2B5EF4-FFF2-40B4-BE49-F238E27FC236}">
                      <a16:creationId xmlns:a16="http://schemas.microsoft.com/office/drawing/2014/main" id="{DC98A5FA-FE30-4FB7-A286-0239829866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9603" y="2765750"/>
                  <a:ext cx="182878" cy="182878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7" name="Rectangle 32">
                  <a:extLst>
                    <a:ext uri="{FF2B5EF4-FFF2-40B4-BE49-F238E27FC236}">
                      <a16:creationId xmlns:a16="http://schemas.microsoft.com/office/drawing/2014/main" id="{F03DC4B9-C8A4-4C8D-9CA6-8662D76B8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52481" y="2765750"/>
                  <a:ext cx="182878" cy="182878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91C036CF-A2CA-4352-88F6-FB96A2659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725" y="3217854"/>
                <a:ext cx="692354" cy="187969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" name="Line 33">
                <a:extLst>
                  <a:ext uri="{FF2B5EF4-FFF2-40B4-BE49-F238E27FC236}">
                    <a16:creationId xmlns:a16="http://schemas.microsoft.com/office/drawing/2014/main" id="{FCF5E020-AE5A-4991-B9BA-5B066B1E2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47500" y="3311839"/>
                <a:ext cx="53258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E018014F-26D9-4097-B572-08AAF9CF3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0984" y="3311839"/>
                <a:ext cx="53258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DA6F988F-2400-4473-A139-9129F23A8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18304" y="3311839"/>
                <a:ext cx="216165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Line 45">
                <a:extLst>
                  <a:ext uri="{FF2B5EF4-FFF2-40B4-BE49-F238E27FC236}">
                    <a16:creationId xmlns:a16="http://schemas.microsoft.com/office/drawing/2014/main" id="{0909016F-A898-4E09-8931-BB591EDA6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66047" y="3327503"/>
                <a:ext cx="0" cy="7832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5" name="TextBox 32">
              <a:extLst>
                <a:ext uri="{FF2B5EF4-FFF2-40B4-BE49-F238E27FC236}">
                  <a16:creationId xmlns:a16="http://schemas.microsoft.com/office/drawing/2014/main" id="{3CD659C9-9ABD-404C-9DAE-3DD451C6A4D6}"/>
                </a:ext>
              </a:extLst>
            </p:cNvPr>
            <p:cNvSpPr txBox="1"/>
            <p:nvPr/>
          </p:nvSpPr>
          <p:spPr>
            <a:xfrm>
              <a:off x="7188057" y="5877783"/>
              <a:ext cx="1515596" cy="1033229"/>
            </a:xfrm>
            <a:prstGeom prst="rect">
              <a:avLst/>
            </a:prstGeom>
            <a:noFill/>
          </p:spPr>
          <p:txBody>
            <a:bodyPr wrap="none" lIns="179146" tIns="143317" rIns="179146" bIns="143317" rtlCol="0" anchor="t">
              <a:spAutoFit/>
            </a:bodyPr>
            <a:lstStyle/>
            <a:p>
              <a:pPr algn="ctr" defTabSz="895537">
                <a:defRPr/>
              </a:pPr>
              <a:r>
                <a:rPr lang="en-US" kern="0" dirty="0">
                  <a:latin typeface="Segoe UI Semilight"/>
                </a:rPr>
                <a:t>Containers </a:t>
              </a:r>
            </a:p>
            <a:p>
              <a:pPr algn="ctr" defTabSz="895537">
                <a:defRPr/>
              </a:pPr>
              <a:r>
                <a:rPr lang="en-US" kern="0" dirty="0">
                  <a:latin typeface="Segoe UI Semilight"/>
                </a:rPr>
                <a:t>&amp; PaaS</a:t>
              </a:r>
            </a:p>
            <a:p>
              <a:pPr algn="ctr" defTabSz="895537">
                <a:spcAft>
                  <a:spcPts val="588"/>
                </a:spcAft>
                <a:defRPr/>
              </a:pPr>
              <a:r>
                <a:rPr lang="zh-CN" altLang="en-US" sz="1100" i="1" kern="0" dirty="0">
                  <a:latin typeface="Segoe UI Semilight"/>
                </a:rPr>
                <a:t>最小化代码修改</a:t>
              </a:r>
              <a:endParaRPr lang="en-US" sz="1100" i="1" kern="0" dirty="0">
                <a:latin typeface="Segoe UI Semilight"/>
              </a:endParaRPr>
            </a:p>
          </p:txBody>
        </p:sp>
      </p:grpSp>
      <p:grpSp>
        <p:nvGrpSpPr>
          <p:cNvPr id="28" name="Group 3">
            <a:extLst>
              <a:ext uri="{FF2B5EF4-FFF2-40B4-BE49-F238E27FC236}">
                <a16:creationId xmlns:a16="http://schemas.microsoft.com/office/drawing/2014/main" id="{963AB14A-4E5B-4FA5-9A1E-42E5FE541A84}"/>
              </a:ext>
            </a:extLst>
          </p:cNvPr>
          <p:cNvGrpSpPr/>
          <p:nvPr/>
        </p:nvGrpSpPr>
        <p:grpSpPr>
          <a:xfrm>
            <a:off x="3301465" y="5053219"/>
            <a:ext cx="1208176" cy="1484994"/>
            <a:chOff x="3305639" y="5373999"/>
            <a:chExt cx="1232658" cy="1649171"/>
          </a:xfrm>
        </p:grpSpPr>
        <p:grpSp>
          <p:nvGrpSpPr>
            <p:cNvPr id="29" name="Group 31">
              <a:extLst>
                <a:ext uri="{FF2B5EF4-FFF2-40B4-BE49-F238E27FC236}">
                  <a16:creationId xmlns:a16="http://schemas.microsoft.com/office/drawing/2014/main" id="{FCAA6134-7206-421A-AE88-F33CA64A67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24941" y="5373999"/>
              <a:ext cx="392353" cy="393060"/>
              <a:chOff x="12" y="7"/>
              <a:chExt cx="221" cy="231"/>
            </a:xfrm>
          </p:grpSpPr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2A505EF7-E5F9-4886-919F-C1DDC362A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" y="7"/>
                <a:ext cx="221" cy="60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Line 33">
                <a:extLst>
                  <a:ext uri="{FF2B5EF4-FFF2-40B4-BE49-F238E27FC236}">
                    <a16:creationId xmlns:a16="http://schemas.microsoft.com/office/drawing/2014/main" id="{B0D59B20-0E6B-4745-80DC-8A4A8ABB3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" y="37"/>
                <a:ext cx="1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Line 34">
                <a:extLst>
                  <a:ext uri="{FF2B5EF4-FFF2-40B4-BE49-F238E27FC236}">
                    <a16:creationId xmlns:a16="http://schemas.microsoft.com/office/drawing/2014/main" id="{1E864A29-21FB-4CA0-846E-D8297E7F0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" y="37"/>
                <a:ext cx="1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35">
                <a:extLst>
                  <a:ext uri="{FF2B5EF4-FFF2-40B4-BE49-F238E27FC236}">
                    <a16:creationId xmlns:a16="http://schemas.microsoft.com/office/drawing/2014/main" id="{07DBA54A-51D3-4444-9A32-E0066CC61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" y="37"/>
                <a:ext cx="69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Rectangle 36">
                <a:extLst>
                  <a:ext uri="{FF2B5EF4-FFF2-40B4-BE49-F238E27FC236}">
                    <a16:creationId xmlns:a16="http://schemas.microsoft.com/office/drawing/2014/main" id="{CEF9D2A5-05A8-4D03-9CA1-C56148832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" y="93"/>
                <a:ext cx="221" cy="59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37">
                <a:extLst>
                  <a:ext uri="{FF2B5EF4-FFF2-40B4-BE49-F238E27FC236}">
                    <a16:creationId xmlns:a16="http://schemas.microsoft.com/office/drawing/2014/main" id="{2172B497-B1BC-4A66-A2E9-966D8FBCE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" y="123"/>
                <a:ext cx="1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Line 38">
                <a:extLst>
                  <a:ext uri="{FF2B5EF4-FFF2-40B4-BE49-F238E27FC236}">
                    <a16:creationId xmlns:a16="http://schemas.microsoft.com/office/drawing/2014/main" id="{BBAD6673-4693-458A-8615-D8A6C056D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" y="123"/>
                <a:ext cx="1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B0EF141B-2283-486D-8FB7-E7C5404C8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" y="123"/>
                <a:ext cx="69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" name="Rectangle 40">
                <a:extLst>
                  <a:ext uri="{FF2B5EF4-FFF2-40B4-BE49-F238E27FC236}">
                    <a16:creationId xmlns:a16="http://schemas.microsoft.com/office/drawing/2014/main" id="{ABF1752B-3B4F-4B0D-B02E-24530C0AB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" y="178"/>
                <a:ext cx="221" cy="60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" name="Line 41">
                <a:extLst>
                  <a:ext uri="{FF2B5EF4-FFF2-40B4-BE49-F238E27FC236}">
                    <a16:creationId xmlns:a16="http://schemas.microsoft.com/office/drawing/2014/main" id="{A2DC240B-8450-4714-B3E6-985B0B7EC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" y="208"/>
                <a:ext cx="1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" name="Line 42">
                <a:extLst>
                  <a:ext uri="{FF2B5EF4-FFF2-40B4-BE49-F238E27FC236}">
                    <a16:creationId xmlns:a16="http://schemas.microsoft.com/office/drawing/2014/main" id="{EC1CFB73-2739-4D9E-87D0-FE6273A00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" y="208"/>
                <a:ext cx="17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Line 43">
                <a:extLst>
                  <a:ext uri="{FF2B5EF4-FFF2-40B4-BE49-F238E27FC236}">
                    <a16:creationId xmlns:a16="http://schemas.microsoft.com/office/drawing/2014/main" id="{FC76C897-AC4B-4A6A-9339-95DAEC133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" y="208"/>
                <a:ext cx="69" cy="0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3" name="Line 44">
                <a:extLst>
                  <a:ext uri="{FF2B5EF4-FFF2-40B4-BE49-F238E27FC236}">
                    <a16:creationId xmlns:a16="http://schemas.microsoft.com/office/drawing/2014/main" id="{87C3CFD8-CC1D-4D68-8F32-C52C245CE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" y="127"/>
                <a:ext cx="0" cy="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4" name="Line 45">
                <a:extLst>
                  <a:ext uri="{FF2B5EF4-FFF2-40B4-BE49-F238E27FC236}">
                    <a16:creationId xmlns:a16="http://schemas.microsoft.com/office/drawing/2014/main" id="{0363AEAE-BE86-4F56-AE57-8C5ED32B28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" y="42"/>
                <a:ext cx="0" cy="25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5" name="Line 46">
                <a:extLst>
                  <a:ext uri="{FF2B5EF4-FFF2-40B4-BE49-F238E27FC236}">
                    <a16:creationId xmlns:a16="http://schemas.microsoft.com/office/drawing/2014/main" id="{8AE17B31-68A2-4CDE-924C-AAD753278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" y="212"/>
                <a:ext cx="0" cy="26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30" name="TextBox 106">
              <a:extLst>
                <a:ext uri="{FF2B5EF4-FFF2-40B4-BE49-F238E27FC236}">
                  <a16:creationId xmlns:a16="http://schemas.microsoft.com/office/drawing/2014/main" id="{0EFA11A6-BC95-4B35-9C71-FED2239FFF21}"/>
                </a:ext>
              </a:extLst>
            </p:cNvPr>
            <p:cNvSpPr txBox="1"/>
            <p:nvPr/>
          </p:nvSpPr>
          <p:spPr>
            <a:xfrm>
              <a:off x="3305639" y="5932680"/>
              <a:ext cx="1232658" cy="1090490"/>
            </a:xfrm>
            <a:prstGeom prst="rect">
              <a:avLst/>
            </a:prstGeom>
            <a:noFill/>
          </p:spPr>
          <p:txBody>
            <a:bodyPr wrap="none" lIns="179146" tIns="143317" rIns="179146" bIns="143317" rtlCol="0" anchor="t">
              <a:spAutoFit/>
            </a:bodyPr>
            <a:lstStyle/>
            <a:p>
              <a:pPr algn="ctr" defTabSz="895537">
                <a:spcAft>
                  <a:spcPts val="588"/>
                </a:spcAft>
                <a:defRPr/>
              </a:pPr>
              <a:r>
                <a:rPr lang="en-US" kern="0" dirty="0">
                  <a:latin typeface="Segoe UI Semilight"/>
                </a:rPr>
                <a:t>IaaS</a:t>
              </a:r>
            </a:p>
            <a:p>
              <a:pPr algn="ctr" defTabSz="913885">
                <a:defRPr/>
              </a:pPr>
              <a:r>
                <a:rPr lang="en-US" sz="1100" dirty="0">
                  <a:solidFill>
                    <a:srgbClr val="353535"/>
                  </a:solidFill>
                  <a:latin typeface="Segoe UI Semilight"/>
                </a:rPr>
                <a:t>“</a:t>
              </a:r>
              <a:r>
                <a:rPr lang="en-US" sz="1100" dirty="0">
                  <a:latin typeface="Segoe UI Semilight"/>
                </a:rPr>
                <a:t>Lift &amp; shift”</a:t>
              </a:r>
            </a:p>
            <a:p>
              <a:pPr algn="ctr" defTabSz="913885">
                <a:defRPr/>
              </a:pPr>
              <a:r>
                <a:rPr lang="zh-CN" altLang="en-US" sz="1100" dirty="0">
                  <a:latin typeface="Segoe UI Semilight"/>
                </a:rPr>
                <a:t>不需要改代码</a:t>
              </a:r>
              <a:endParaRPr lang="en-US" sz="1100" dirty="0">
                <a:latin typeface="Segoe UI Semilight"/>
              </a:endParaRPr>
            </a:p>
          </p:txBody>
        </p:sp>
      </p:grpSp>
      <p:grpSp>
        <p:nvGrpSpPr>
          <p:cNvPr id="46" name="Group 1">
            <a:extLst>
              <a:ext uri="{FF2B5EF4-FFF2-40B4-BE49-F238E27FC236}">
                <a16:creationId xmlns:a16="http://schemas.microsoft.com/office/drawing/2014/main" id="{F681B4D1-B5A2-4770-9819-3356C0C289EC}"/>
              </a:ext>
            </a:extLst>
          </p:cNvPr>
          <p:cNvGrpSpPr/>
          <p:nvPr/>
        </p:nvGrpSpPr>
        <p:grpSpPr>
          <a:xfrm>
            <a:off x="496450" y="4838153"/>
            <a:ext cx="1741570" cy="1469652"/>
            <a:chOff x="443785" y="5282482"/>
            <a:chExt cx="1776860" cy="1499432"/>
          </a:xfrm>
        </p:grpSpPr>
        <p:grpSp>
          <p:nvGrpSpPr>
            <p:cNvPr id="47" name="Group 34">
              <a:extLst>
                <a:ext uri="{FF2B5EF4-FFF2-40B4-BE49-F238E27FC236}">
                  <a16:creationId xmlns:a16="http://schemas.microsoft.com/office/drawing/2014/main" id="{194DD63F-ED87-4989-BDE4-48E63D2B9DF3}"/>
                </a:ext>
              </a:extLst>
            </p:cNvPr>
            <p:cNvGrpSpPr/>
            <p:nvPr/>
          </p:nvGrpSpPr>
          <p:grpSpPr>
            <a:xfrm>
              <a:off x="987895" y="5282482"/>
              <a:ext cx="543003" cy="555374"/>
              <a:chOff x="2084593" y="2157479"/>
              <a:chExt cx="958326" cy="1022668"/>
            </a:xfrm>
          </p:grpSpPr>
          <p:grpSp>
            <p:nvGrpSpPr>
              <p:cNvPr id="49" name="Group 4">
                <a:extLst>
                  <a:ext uri="{FF2B5EF4-FFF2-40B4-BE49-F238E27FC236}">
                    <a16:creationId xmlns:a16="http://schemas.microsoft.com/office/drawing/2014/main" id="{F08209FB-6633-4CBA-92A6-475C75AE7D4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7" name="Rectangle 5">
                  <a:extLst>
                    <a:ext uri="{FF2B5EF4-FFF2-40B4-BE49-F238E27FC236}">
                      <a16:creationId xmlns:a16="http://schemas.microsoft.com/office/drawing/2014/main" id="{2D11C534-F08D-4758-8481-6F11D0707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8" name="Freeform 6">
                  <a:extLst>
                    <a:ext uri="{FF2B5EF4-FFF2-40B4-BE49-F238E27FC236}">
                      <a16:creationId xmlns:a16="http://schemas.microsoft.com/office/drawing/2014/main" id="{8BD8231E-6491-45E7-B219-897A8E6DC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9" name="Rectangle 7">
                  <a:extLst>
                    <a:ext uri="{FF2B5EF4-FFF2-40B4-BE49-F238E27FC236}">
                      <a16:creationId xmlns:a16="http://schemas.microsoft.com/office/drawing/2014/main" id="{3092C552-35F4-4A94-89B0-0EAFFC98C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60" name="Rectangle 8">
                  <a:extLst>
                    <a:ext uri="{FF2B5EF4-FFF2-40B4-BE49-F238E27FC236}">
                      <a16:creationId xmlns:a16="http://schemas.microsoft.com/office/drawing/2014/main" id="{87CAB78C-40BB-494E-AB09-59431AF2B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61" name="Rectangle 9">
                  <a:extLst>
                    <a:ext uri="{FF2B5EF4-FFF2-40B4-BE49-F238E27FC236}">
                      <a16:creationId xmlns:a16="http://schemas.microsoft.com/office/drawing/2014/main" id="{C7B96463-531E-40C3-A33C-E67D6F7F6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62" name="Rectangle 10">
                  <a:extLst>
                    <a:ext uri="{FF2B5EF4-FFF2-40B4-BE49-F238E27FC236}">
                      <a16:creationId xmlns:a16="http://schemas.microsoft.com/office/drawing/2014/main" id="{2179AA25-FD36-4183-AEE8-2EF798863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63" name="Rectangle 11">
                  <a:extLst>
                    <a:ext uri="{FF2B5EF4-FFF2-40B4-BE49-F238E27FC236}">
                      <a16:creationId xmlns:a16="http://schemas.microsoft.com/office/drawing/2014/main" id="{390A59D4-3134-4198-9AC6-09C7EA569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64" name="Rectangle 12">
                  <a:extLst>
                    <a:ext uri="{FF2B5EF4-FFF2-40B4-BE49-F238E27FC236}">
                      <a16:creationId xmlns:a16="http://schemas.microsoft.com/office/drawing/2014/main" id="{17E48233-B31E-4D50-99F9-9B463297F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65" name="Rectangle 13">
                  <a:extLst>
                    <a:ext uri="{FF2B5EF4-FFF2-40B4-BE49-F238E27FC236}">
                      <a16:creationId xmlns:a16="http://schemas.microsoft.com/office/drawing/2014/main" id="{F7C7BAF4-4DEF-4750-92A9-D76C740C7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50" name="Group 36">
                <a:extLst>
                  <a:ext uri="{FF2B5EF4-FFF2-40B4-BE49-F238E27FC236}">
                    <a16:creationId xmlns:a16="http://schemas.microsoft.com/office/drawing/2014/main" id="{DCC19DC8-8833-4272-91AD-B28B9E07EE46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2" name="Rectangle 5">
                  <a:extLst>
                    <a:ext uri="{FF2B5EF4-FFF2-40B4-BE49-F238E27FC236}">
                      <a16:creationId xmlns:a16="http://schemas.microsoft.com/office/drawing/2014/main" id="{9C0CD0A5-A088-4116-9041-664F2756C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3" name="Freeform 6">
                  <a:extLst>
                    <a:ext uri="{FF2B5EF4-FFF2-40B4-BE49-F238E27FC236}">
                      <a16:creationId xmlns:a16="http://schemas.microsoft.com/office/drawing/2014/main" id="{F3D03DD6-AA01-4B88-A896-1EDEBE039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4" name="Rectangle 7">
                  <a:extLst>
                    <a:ext uri="{FF2B5EF4-FFF2-40B4-BE49-F238E27FC236}">
                      <a16:creationId xmlns:a16="http://schemas.microsoft.com/office/drawing/2014/main" id="{6AE734D4-51E1-427E-95C1-6ECE73A90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5" name="Rectangle 8">
                  <a:extLst>
                    <a:ext uri="{FF2B5EF4-FFF2-40B4-BE49-F238E27FC236}">
                      <a16:creationId xmlns:a16="http://schemas.microsoft.com/office/drawing/2014/main" id="{ADFBF425-9BAC-48E1-8247-91293CD63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56" name="Rectangle 9">
                  <a:extLst>
                    <a:ext uri="{FF2B5EF4-FFF2-40B4-BE49-F238E27FC236}">
                      <a16:creationId xmlns:a16="http://schemas.microsoft.com/office/drawing/2014/main" id="{C523A48C-ED1C-4EE2-BA07-93883730BA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586" tIns="44793" rIns="89586" bIns="4479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76">
                    <a:defRPr/>
                  </a:pPr>
                  <a:endParaRPr lang="en-US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51" name="Isosceles Triangle 37">
                <a:extLst>
                  <a:ext uri="{FF2B5EF4-FFF2-40B4-BE49-F238E27FC236}">
                    <a16:creationId xmlns:a16="http://schemas.microsoft.com/office/drawing/2014/main" id="{A6A48C88-F663-4C47-B4B7-D0187229E856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586" tIns="44793" rIns="89586" bIns="44793" numCol="1" anchor="t" anchorCtr="0" compatLnSpc="1">
                <a:prstTxWarp prst="textNoShape">
                  <a:avLst/>
                </a:prstTxWarp>
              </a:bodyPr>
              <a:lstStyle/>
              <a:p>
                <a:pPr defTabSz="913676">
                  <a:defRPr/>
                </a:pPr>
                <a:endParaRPr lang="en-US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48" name="TextBox 243">
              <a:extLst>
                <a:ext uri="{FF2B5EF4-FFF2-40B4-BE49-F238E27FC236}">
                  <a16:creationId xmlns:a16="http://schemas.microsoft.com/office/drawing/2014/main" id="{6747CE3D-8279-406A-883B-32F9DB6D543F}"/>
                </a:ext>
              </a:extLst>
            </p:cNvPr>
            <p:cNvSpPr txBox="1"/>
            <p:nvPr/>
          </p:nvSpPr>
          <p:spPr>
            <a:xfrm>
              <a:off x="443785" y="5943700"/>
              <a:ext cx="1776860" cy="838214"/>
            </a:xfrm>
            <a:prstGeom prst="rect">
              <a:avLst/>
            </a:prstGeom>
            <a:noFill/>
          </p:spPr>
          <p:txBody>
            <a:bodyPr wrap="square" lIns="179146" tIns="143317" rIns="179146" bIns="143317" rtlCol="0" anchor="t">
              <a:spAutoFit/>
            </a:bodyPr>
            <a:lstStyle/>
            <a:p>
              <a:pPr algn="ctr" defTabSz="895537">
                <a:spcAft>
                  <a:spcPts val="588"/>
                </a:spcAft>
                <a:defRPr/>
              </a:pPr>
              <a:r>
                <a:rPr lang="zh-CN" altLang="en-US" kern="0" dirty="0">
                  <a:latin typeface="Segoe UI Semilight"/>
                </a:rPr>
                <a:t>私有云</a:t>
              </a:r>
              <a:endParaRPr lang="en-US" kern="0" dirty="0">
                <a:latin typeface="Segoe UI Semilight"/>
              </a:endParaRPr>
            </a:p>
            <a:p>
              <a:pPr algn="ctr" defTabSz="895537">
                <a:spcAft>
                  <a:spcPts val="588"/>
                </a:spcAft>
                <a:defRPr/>
              </a:pPr>
              <a:r>
                <a:rPr lang="en-US" sz="1100" i="1" kern="0" dirty="0">
                  <a:latin typeface="Segoe UI Semilight"/>
                </a:rPr>
                <a:t>Infrastructure Platform</a:t>
              </a:r>
            </a:p>
          </p:txBody>
        </p:sp>
      </p:grpSp>
      <p:grpSp>
        <p:nvGrpSpPr>
          <p:cNvPr id="66" name="Group 108">
            <a:extLst>
              <a:ext uri="{FF2B5EF4-FFF2-40B4-BE49-F238E27FC236}">
                <a16:creationId xmlns:a16="http://schemas.microsoft.com/office/drawing/2014/main" id="{8DC3DB0B-72D7-4ECB-A983-4144778EEFC2}"/>
              </a:ext>
            </a:extLst>
          </p:cNvPr>
          <p:cNvGrpSpPr/>
          <p:nvPr/>
        </p:nvGrpSpPr>
        <p:grpSpPr>
          <a:xfrm>
            <a:off x="2444687" y="997462"/>
            <a:ext cx="2941551" cy="2813167"/>
            <a:chOff x="2430961" y="1363662"/>
            <a:chExt cx="3001581" cy="2782899"/>
          </a:xfrm>
        </p:grpSpPr>
        <p:sp>
          <p:nvSpPr>
            <p:cNvPr id="67" name="Rectangle 118">
              <a:extLst>
                <a:ext uri="{FF2B5EF4-FFF2-40B4-BE49-F238E27FC236}">
                  <a16:creationId xmlns:a16="http://schemas.microsoft.com/office/drawing/2014/main" id="{92357444-55F3-4379-A0E0-BB9308894C07}"/>
                </a:ext>
              </a:extLst>
            </p:cNvPr>
            <p:cNvSpPr/>
            <p:nvPr/>
          </p:nvSpPr>
          <p:spPr bwMode="auto">
            <a:xfrm>
              <a:off x="2430961" y="1437571"/>
              <a:ext cx="3001581" cy="27089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91" tIns="146233" rIns="182791" bIns="1462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TextBox 119">
              <a:extLst>
                <a:ext uri="{FF2B5EF4-FFF2-40B4-BE49-F238E27FC236}">
                  <a16:creationId xmlns:a16="http://schemas.microsoft.com/office/drawing/2014/main" id="{5C29703E-9B67-47FC-BE16-E93B8EF37073}"/>
                </a:ext>
              </a:extLst>
            </p:cNvPr>
            <p:cNvSpPr txBox="1"/>
            <p:nvPr/>
          </p:nvSpPr>
          <p:spPr>
            <a:xfrm>
              <a:off x="2752225" y="1363662"/>
              <a:ext cx="2246465" cy="555026"/>
            </a:xfrm>
            <a:prstGeom prst="rect">
              <a:avLst/>
            </a:prstGeom>
            <a:noFill/>
          </p:spPr>
          <p:txBody>
            <a:bodyPr wrap="square" lIns="179197" tIns="143357" rIns="179197" bIns="143357" rtlCol="0">
              <a:spAutoFit/>
            </a:bodyPr>
            <a:lstStyle/>
            <a:p>
              <a:pPr algn="ctr" defTabSz="913587">
                <a:lnSpc>
                  <a:spcPct val="90000"/>
                </a:lnSpc>
                <a:defRPr/>
              </a:pPr>
              <a:r>
                <a:rPr lang="zh-CN" altLang="en-US" sz="1961" b="1" dirty="0">
                  <a:solidFill>
                    <a:srgbClr val="00B0F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迁移</a:t>
              </a:r>
              <a:endParaRPr lang="en-US" sz="1961" b="1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9" name="Group 120">
            <a:extLst>
              <a:ext uri="{FF2B5EF4-FFF2-40B4-BE49-F238E27FC236}">
                <a16:creationId xmlns:a16="http://schemas.microsoft.com/office/drawing/2014/main" id="{CBC3C467-A58E-44E5-9209-A9CC7229C9DE}"/>
              </a:ext>
            </a:extLst>
          </p:cNvPr>
          <p:cNvGrpSpPr/>
          <p:nvPr/>
        </p:nvGrpSpPr>
        <p:grpSpPr>
          <a:xfrm>
            <a:off x="6192385" y="960493"/>
            <a:ext cx="5489859" cy="2850144"/>
            <a:chOff x="6255141" y="1325937"/>
            <a:chExt cx="5601896" cy="2908309"/>
          </a:xfrm>
        </p:grpSpPr>
        <p:sp>
          <p:nvSpPr>
            <p:cNvPr id="70" name="Rectangle 121">
              <a:extLst>
                <a:ext uri="{FF2B5EF4-FFF2-40B4-BE49-F238E27FC236}">
                  <a16:creationId xmlns:a16="http://schemas.microsoft.com/office/drawing/2014/main" id="{558A47AC-CC7B-4BAB-B30B-1B67355A7553}"/>
                </a:ext>
              </a:extLst>
            </p:cNvPr>
            <p:cNvSpPr/>
            <p:nvPr/>
          </p:nvSpPr>
          <p:spPr bwMode="auto">
            <a:xfrm>
              <a:off x="6255141" y="1398473"/>
              <a:ext cx="5601896" cy="28357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91" tIns="146233" rIns="182791" bIns="1462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122">
              <a:extLst>
                <a:ext uri="{FF2B5EF4-FFF2-40B4-BE49-F238E27FC236}">
                  <a16:creationId xmlns:a16="http://schemas.microsoft.com/office/drawing/2014/main" id="{30A73F50-B188-459A-8404-5D56F15F2256}"/>
                </a:ext>
              </a:extLst>
            </p:cNvPr>
            <p:cNvSpPr txBox="1"/>
            <p:nvPr/>
          </p:nvSpPr>
          <p:spPr>
            <a:xfrm>
              <a:off x="6255141" y="1325937"/>
              <a:ext cx="5601896" cy="572513"/>
            </a:xfrm>
            <a:prstGeom prst="rect">
              <a:avLst/>
            </a:prstGeom>
            <a:noFill/>
          </p:spPr>
          <p:txBody>
            <a:bodyPr wrap="square" lIns="179197" tIns="143357" rIns="179197" bIns="143357" rtlCol="0">
              <a:spAutoFit/>
            </a:bodyPr>
            <a:lstStyle/>
            <a:p>
              <a:pPr algn="ctr" defTabSz="913587">
                <a:lnSpc>
                  <a:spcPct val="90000"/>
                </a:lnSpc>
                <a:defRPr/>
              </a:pPr>
              <a:r>
                <a:rPr lang="zh-CN" altLang="en-US" sz="1961" b="1" dirty="0">
                  <a:solidFill>
                    <a:srgbClr val="00B0F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现代化</a:t>
              </a:r>
              <a:endParaRPr lang="en-US" sz="1961" b="1" dirty="0">
                <a:solidFill>
                  <a:srgbClr val="00B0F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2" name="Group 124">
            <a:extLst>
              <a:ext uri="{FF2B5EF4-FFF2-40B4-BE49-F238E27FC236}">
                <a16:creationId xmlns:a16="http://schemas.microsoft.com/office/drawing/2014/main" id="{E492AB85-BF66-476E-AE20-CDDAA00FEEDD}"/>
              </a:ext>
            </a:extLst>
          </p:cNvPr>
          <p:cNvGrpSpPr/>
          <p:nvPr/>
        </p:nvGrpSpPr>
        <p:grpSpPr>
          <a:xfrm>
            <a:off x="578696" y="2394319"/>
            <a:ext cx="1533703" cy="1326654"/>
            <a:chOff x="408317" y="2088992"/>
            <a:chExt cx="1565002" cy="1353728"/>
          </a:xfrm>
        </p:grpSpPr>
        <p:sp>
          <p:nvSpPr>
            <p:cNvPr id="73" name="Hexagon 110">
              <a:extLst>
                <a:ext uri="{FF2B5EF4-FFF2-40B4-BE49-F238E27FC236}">
                  <a16:creationId xmlns:a16="http://schemas.microsoft.com/office/drawing/2014/main" id="{C8F54738-EA62-40D0-84FF-4896F4759F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8317" y="2088992"/>
              <a:ext cx="1565002" cy="1353728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450" tIns="0" rIns="175450" bIns="26883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85">
                <a:defRPr/>
              </a:pPr>
              <a:endParaRPr lang="en-US" sz="1077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4" name="Rectangle 126">
              <a:extLst>
                <a:ext uri="{FF2B5EF4-FFF2-40B4-BE49-F238E27FC236}">
                  <a16:creationId xmlns:a16="http://schemas.microsoft.com/office/drawing/2014/main" id="{1553F273-3060-4544-960A-6D9F20F6C1C4}"/>
                </a:ext>
              </a:extLst>
            </p:cNvPr>
            <p:cNvSpPr/>
            <p:nvPr/>
          </p:nvSpPr>
          <p:spPr>
            <a:xfrm>
              <a:off x="411562" y="2277705"/>
              <a:ext cx="1513364" cy="1016892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pPr algn="ctr" defTabSz="913885">
                <a:defRPr/>
              </a:pPr>
              <a:r>
                <a:rPr lang="zh-CN" altLang="en-US" sz="1567" b="1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现有</a:t>
              </a:r>
              <a:r>
                <a:rPr lang="en-US" sz="1567" b="1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</a:t>
              </a:r>
            </a:p>
            <a:p>
              <a:pPr algn="ctr" defTabSz="913885">
                <a:defRPr/>
              </a:pPr>
              <a:r>
                <a:rPr lang="zh-CN" altLang="en-US" sz="1567" b="1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应用</a:t>
              </a:r>
              <a:r>
                <a:rPr lang="en-US" sz="1567" b="1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</a:t>
              </a:r>
              <a:r>
                <a:rPr lang="zh-CN" altLang="en-US" sz="1567" b="1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服务</a:t>
              </a:r>
              <a:endParaRPr lang="en-US" sz="1567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913885">
                <a:defRPr/>
              </a:pPr>
              <a:r>
                <a:rPr lang="en-US" sz="1371" dirty="0">
                  <a:solidFill>
                    <a:srgbClr val="00B0F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.NET Framework  </a:t>
              </a:r>
            </a:p>
            <a:p>
              <a:pPr algn="ctr" defTabSz="913885">
                <a:defRPr/>
              </a:pPr>
              <a:r>
                <a:rPr lang="zh-CN" altLang="en-US" sz="1371" dirty="0">
                  <a:solidFill>
                    <a:srgbClr val="00B0F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私有云</a:t>
              </a:r>
              <a:endParaRPr lang="en-US" sz="137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5" name="Group 127">
            <a:extLst>
              <a:ext uri="{FF2B5EF4-FFF2-40B4-BE49-F238E27FC236}">
                <a16:creationId xmlns:a16="http://schemas.microsoft.com/office/drawing/2014/main" id="{905734EE-C401-45AE-9B3D-006DAA68219A}"/>
              </a:ext>
            </a:extLst>
          </p:cNvPr>
          <p:cNvGrpSpPr/>
          <p:nvPr/>
        </p:nvGrpSpPr>
        <p:grpSpPr>
          <a:xfrm>
            <a:off x="1345549" y="2394320"/>
            <a:ext cx="3354852" cy="1388147"/>
            <a:chOff x="1279803" y="2300246"/>
            <a:chExt cx="3423317" cy="1416476"/>
          </a:xfrm>
        </p:grpSpPr>
        <p:sp>
          <p:nvSpPr>
            <p:cNvPr id="76" name="TextBox 128">
              <a:extLst>
                <a:ext uri="{FF2B5EF4-FFF2-40B4-BE49-F238E27FC236}">
                  <a16:creationId xmlns:a16="http://schemas.microsoft.com/office/drawing/2014/main" id="{CDACF103-97B9-4C2E-A388-AA3F22B71AE0}"/>
                </a:ext>
              </a:extLst>
            </p:cNvPr>
            <p:cNvSpPr txBox="1"/>
            <p:nvPr/>
          </p:nvSpPr>
          <p:spPr>
            <a:xfrm>
              <a:off x="2005013" y="2647584"/>
              <a:ext cx="1090735" cy="8041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79197" tIns="143357" rIns="179197" bIns="143357" rtlCol="0">
              <a:spAutoFit/>
            </a:bodyPr>
            <a:lstStyle/>
            <a:p>
              <a:pPr algn="ctr" defTabSz="913851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zh-CN" altLang="en-US" dirty="0">
                  <a:solidFill>
                    <a:srgbClr val="70AD4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重新部署</a:t>
              </a:r>
              <a:endParaRPr lang="en-US" dirty="0">
                <a:solidFill>
                  <a:srgbClr val="70AD4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7" name="Group 129">
              <a:extLst>
                <a:ext uri="{FF2B5EF4-FFF2-40B4-BE49-F238E27FC236}">
                  <a16:creationId xmlns:a16="http://schemas.microsoft.com/office/drawing/2014/main" id="{EB5E431C-E91D-47CB-94DA-DBF98ACF5533}"/>
                </a:ext>
              </a:extLst>
            </p:cNvPr>
            <p:cNvGrpSpPr/>
            <p:nvPr/>
          </p:nvGrpSpPr>
          <p:grpSpPr>
            <a:xfrm>
              <a:off x="3138119" y="2362994"/>
              <a:ext cx="1565001" cy="1353728"/>
              <a:chOff x="2533048" y="2799782"/>
              <a:chExt cx="1473462" cy="1274546"/>
            </a:xfrm>
          </p:grpSpPr>
          <p:sp>
            <p:nvSpPr>
              <p:cNvPr id="79" name="Hexagon 23">
                <a:extLst>
                  <a:ext uri="{FF2B5EF4-FFF2-40B4-BE49-F238E27FC236}">
                    <a16:creationId xmlns:a16="http://schemas.microsoft.com/office/drawing/2014/main" id="{973FAB6A-1D01-4B6B-AA7A-57EB0BB565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533048" y="2799782"/>
                <a:ext cx="1473462" cy="127454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450" tIns="140360" rIns="175450" bIns="1403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44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Rectangle 132">
                <a:extLst>
                  <a:ext uri="{FF2B5EF4-FFF2-40B4-BE49-F238E27FC236}">
                    <a16:creationId xmlns:a16="http://schemas.microsoft.com/office/drawing/2014/main" id="{1ACF58F8-C0C1-45E5-9741-D4CFD1D6EC19}"/>
                  </a:ext>
                </a:extLst>
              </p:cNvPr>
              <p:cNvSpPr/>
              <p:nvPr/>
            </p:nvSpPr>
            <p:spPr>
              <a:xfrm>
                <a:off x="2661012" y="2965040"/>
                <a:ext cx="1238500" cy="552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3885">
                  <a:defRPr/>
                </a:pPr>
                <a:r>
                  <a:rPr lang="zh-CN" altLang="en-US" sz="1567" b="1" dirty="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云基础架构</a:t>
                </a:r>
                <a:r>
                  <a:rPr lang="en-US" sz="1567" b="1" dirty="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ctr" defTabSz="913885">
                  <a:defRPr/>
                </a:pPr>
                <a:r>
                  <a:rPr lang="zh-CN" altLang="en-US" sz="1567" b="1" dirty="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就绪应用</a:t>
                </a:r>
                <a:endParaRPr lang="en-US" sz="1567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78" name="Straight Arrow Connector 130">
              <a:extLst>
                <a:ext uri="{FF2B5EF4-FFF2-40B4-BE49-F238E27FC236}">
                  <a16:creationId xmlns:a16="http://schemas.microsoft.com/office/drawing/2014/main" id="{E54B4AFF-C34B-4852-BF69-6A7DE100F73C}"/>
                </a:ext>
              </a:extLst>
            </p:cNvPr>
            <p:cNvCxnSpPr>
              <a:cxnSpLocks/>
              <a:stCxn id="73" idx="0"/>
              <a:endCxn id="79" idx="3"/>
            </p:cNvCxnSpPr>
            <p:nvPr/>
          </p:nvCxnSpPr>
          <p:spPr>
            <a:xfrm>
              <a:off x="1279803" y="2300246"/>
              <a:ext cx="3423317" cy="739612"/>
            </a:xfrm>
            <a:prstGeom prst="straightConnector1">
              <a:avLst/>
            </a:prstGeom>
            <a:ln w="317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140">
            <a:extLst>
              <a:ext uri="{FF2B5EF4-FFF2-40B4-BE49-F238E27FC236}">
                <a16:creationId xmlns:a16="http://schemas.microsoft.com/office/drawing/2014/main" id="{D9093B6B-B539-42D6-B92F-205941800D2C}"/>
              </a:ext>
            </a:extLst>
          </p:cNvPr>
          <p:cNvGrpSpPr/>
          <p:nvPr/>
        </p:nvGrpSpPr>
        <p:grpSpPr>
          <a:xfrm>
            <a:off x="1349999" y="2455809"/>
            <a:ext cx="10456483" cy="1960215"/>
            <a:chOff x="1341437" y="2362994"/>
            <a:chExt cx="10612785" cy="2000219"/>
          </a:xfrm>
        </p:grpSpPr>
        <p:sp>
          <p:nvSpPr>
            <p:cNvPr id="82" name="Arc 141">
              <a:extLst>
                <a:ext uri="{FF2B5EF4-FFF2-40B4-BE49-F238E27FC236}">
                  <a16:creationId xmlns:a16="http://schemas.microsoft.com/office/drawing/2014/main" id="{9AC20AC3-5400-4254-B63E-84D05D93654F}"/>
                </a:ext>
              </a:extLst>
            </p:cNvPr>
            <p:cNvSpPr/>
            <p:nvPr/>
          </p:nvSpPr>
          <p:spPr>
            <a:xfrm flipV="1">
              <a:off x="1341437" y="3192461"/>
              <a:ext cx="9405220" cy="985627"/>
            </a:xfrm>
            <a:prstGeom prst="arc">
              <a:avLst>
                <a:gd name="adj1" fmla="val 10816863"/>
                <a:gd name="adj2" fmla="val 21589676"/>
              </a:avLst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027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Arc 142">
              <a:extLst>
                <a:ext uri="{FF2B5EF4-FFF2-40B4-BE49-F238E27FC236}">
                  <a16:creationId xmlns:a16="http://schemas.microsoft.com/office/drawing/2014/main" id="{CD9C088F-F9E0-48D7-B80C-6D1A57CB6CF1}"/>
                </a:ext>
              </a:extLst>
            </p:cNvPr>
            <p:cNvSpPr/>
            <p:nvPr/>
          </p:nvSpPr>
          <p:spPr>
            <a:xfrm flipV="1">
              <a:off x="3817405" y="2818961"/>
              <a:ext cx="7119284" cy="1326069"/>
            </a:xfrm>
            <a:prstGeom prst="arc">
              <a:avLst>
                <a:gd name="adj1" fmla="val 11051048"/>
                <a:gd name="adj2" fmla="val 18966076"/>
              </a:avLst>
            </a:prstGeom>
            <a:ln w="31750">
              <a:solidFill>
                <a:schemeClr val="accent4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027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84" name="Group 143">
              <a:extLst>
                <a:ext uri="{FF2B5EF4-FFF2-40B4-BE49-F238E27FC236}">
                  <a16:creationId xmlns:a16="http://schemas.microsoft.com/office/drawing/2014/main" id="{2895323A-1C13-4F44-B85F-AB581A9ABA92}"/>
                </a:ext>
              </a:extLst>
            </p:cNvPr>
            <p:cNvGrpSpPr/>
            <p:nvPr/>
          </p:nvGrpSpPr>
          <p:grpSpPr>
            <a:xfrm>
              <a:off x="9907214" y="2362994"/>
              <a:ext cx="1611020" cy="1353728"/>
              <a:chOff x="9510990" y="2576577"/>
              <a:chExt cx="1611020" cy="1353728"/>
            </a:xfrm>
          </p:grpSpPr>
          <p:sp>
            <p:nvSpPr>
              <p:cNvPr id="87" name="Hexagon 24">
                <a:extLst>
                  <a:ext uri="{FF2B5EF4-FFF2-40B4-BE49-F238E27FC236}">
                    <a16:creationId xmlns:a16="http://schemas.microsoft.com/office/drawing/2014/main" id="{A1517437-F9FC-47BA-ABA4-C9A7FB705C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549163" y="2576577"/>
                <a:ext cx="1565002" cy="1353728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450" tIns="140360" rIns="175450" bIns="1403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44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147">
                <a:extLst>
                  <a:ext uri="{FF2B5EF4-FFF2-40B4-BE49-F238E27FC236}">
                    <a16:creationId xmlns:a16="http://schemas.microsoft.com/office/drawing/2014/main" id="{9130E3BC-B717-4880-8889-077368006073}"/>
                  </a:ext>
                </a:extLst>
              </p:cNvPr>
              <p:cNvSpPr/>
              <p:nvPr/>
            </p:nvSpPr>
            <p:spPr>
              <a:xfrm>
                <a:off x="9510990" y="2838355"/>
                <a:ext cx="1611020" cy="340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3885">
                  <a:defRPr/>
                </a:pPr>
                <a:r>
                  <a:rPr lang="zh-CN" altLang="en-US" sz="1567" b="1" dirty="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云原生应用程序</a:t>
                </a:r>
                <a:endParaRPr lang="en-US" sz="1567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85" name="TextBox 144">
              <a:extLst>
                <a:ext uri="{FF2B5EF4-FFF2-40B4-BE49-F238E27FC236}">
                  <a16:creationId xmlns:a16="http://schemas.microsoft.com/office/drawing/2014/main" id="{5383D744-2972-462E-931E-9C0EDE8A38B2}"/>
                </a:ext>
              </a:extLst>
            </p:cNvPr>
            <p:cNvSpPr txBox="1"/>
            <p:nvPr/>
          </p:nvSpPr>
          <p:spPr>
            <a:xfrm>
              <a:off x="9725862" y="3832181"/>
              <a:ext cx="2228360" cy="531032"/>
            </a:xfrm>
            <a:prstGeom prst="rect">
              <a:avLst/>
            </a:prstGeom>
            <a:noFill/>
          </p:spPr>
          <p:txBody>
            <a:bodyPr wrap="square" lIns="179197" tIns="143357" rIns="179197" bIns="143357" rtlCol="0">
              <a:spAutoFit/>
            </a:bodyPr>
            <a:lstStyle/>
            <a:p>
              <a:pPr algn="ctr" defTabSz="913851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zh-CN" altLang="en-US" sz="1667" dirty="0">
                  <a:solidFill>
                    <a:srgbClr val="FFC000">
                      <a:lumMod val="7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重新架构</a:t>
              </a:r>
              <a:r>
                <a:rPr lang="en-US" sz="1667" dirty="0">
                  <a:solidFill>
                    <a:srgbClr val="FFC000">
                      <a:lumMod val="7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zh-CN" altLang="en-US" sz="1667" dirty="0">
                  <a:solidFill>
                    <a:srgbClr val="FFC000">
                      <a:lumMod val="7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重新构建</a:t>
              </a:r>
              <a:endParaRPr lang="en-US" sz="1667" dirty="0">
                <a:solidFill>
                  <a:srgbClr val="FFC000">
                    <a:lumMod val="7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Arc 145">
              <a:extLst>
                <a:ext uri="{FF2B5EF4-FFF2-40B4-BE49-F238E27FC236}">
                  <a16:creationId xmlns:a16="http://schemas.microsoft.com/office/drawing/2014/main" id="{CE5F638D-44B7-4B14-A9F5-C9447122C5B9}"/>
                </a:ext>
              </a:extLst>
            </p:cNvPr>
            <p:cNvSpPr/>
            <p:nvPr/>
          </p:nvSpPr>
          <p:spPr>
            <a:xfrm flipV="1">
              <a:off x="7804460" y="3339571"/>
              <a:ext cx="3442977" cy="650681"/>
            </a:xfrm>
            <a:prstGeom prst="arc">
              <a:avLst>
                <a:gd name="adj1" fmla="val 10881066"/>
                <a:gd name="adj2" fmla="val 18500212"/>
              </a:avLst>
            </a:prstGeom>
            <a:ln w="31750">
              <a:solidFill>
                <a:schemeClr val="accent4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027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 10">
            <a:extLst>
              <a:ext uri="{FF2B5EF4-FFF2-40B4-BE49-F238E27FC236}">
                <a16:creationId xmlns:a16="http://schemas.microsoft.com/office/drawing/2014/main" id="{C0DA3706-5117-4E55-827A-2D8D94E1D11F}"/>
              </a:ext>
            </a:extLst>
          </p:cNvPr>
          <p:cNvGrpSpPr/>
          <p:nvPr/>
        </p:nvGrpSpPr>
        <p:grpSpPr>
          <a:xfrm>
            <a:off x="1348942" y="1140535"/>
            <a:ext cx="7776050" cy="2616916"/>
            <a:chOff x="1357460" y="1040052"/>
            <a:chExt cx="7932492" cy="2669564"/>
          </a:xfrm>
        </p:grpSpPr>
        <p:grpSp>
          <p:nvGrpSpPr>
            <p:cNvPr id="90" name="Group 136">
              <a:extLst>
                <a:ext uri="{FF2B5EF4-FFF2-40B4-BE49-F238E27FC236}">
                  <a16:creationId xmlns:a16="http://schemas.microsoft.com/office/drawing/2014/main" id="{C49B7D75-96A4-495B-ABF4-446E5D0B526E}"/>
                </a:ext>
              </a:extLst>
            </p:cNvPr>
            <p:cNvGrpSpPr/>
            <p:nvPr/>
          </p:nvGrpSpPr>
          <p:grpSpPr>
            <a:xfrm>
              <a:off x="7063963" y="2356273"/>
              <a:ext cx="1619228" cy="1353343"/>
              <a:chOff x="5764150" y="2600734"/>
              <a:chExt cx="1619687" cy="1353728"/>
            </a:xfrm>
          </p:grpSpPr>
          <p:sp>
            <p:nvSpPr>
              <p:cNvPr id="95" name="Hexagon 25">
                <a:extLst>
                  <a:ext uri="{FF2B5EF4-FFF2-40B4-BE49-F238E27FC236}">
                    <a16:creationId xmlns:a16="http://schemas.microsoft.com/office/drawing/2014/main" id="{7FE2CCA3-D31D-49C4-872A-0AD7763564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797624" y="2600734"/>
                <a:ext cx="1565002" cy="135372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450" tIns="140360" rIns="175450" bIns="1403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44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4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Rectangle 139">
                <a:extLst>
                  <a:ext uri="{FF2B5EF4-FFF2-40B4-BE49-F238E27FC236}">
                    <a16:creationId xmlns:a16="http://schemas.microsoft.com/office/drawing/2014/main" id="{A03F5C16-7A5F-4280-97E1-84C8C5BDB17B}"/>
                  </a:ext>
                </a:extLst>
              </p:cNvPr>
              <p:cNvSpPr/>
              <p:nvPr/>
            </p:nvSpPr>
            <p:spPr>
              <a:xfrm>
                <a:off x="5764150" y="2728637"/>
                <a:ext cx="1619687" cy="586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3885">
                  <a:defRPr/>
                </a:pPr>
                <a:r>
                  <a:rPr lang="en-US" sz="1567" b="1" dirty="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ctr" defTabSz="913885">
                  <a:defRPr/>
                </a:pPr>
                <a:r>
                  <a:rPr lang="zh-CN" altLang="en-US" sz="1567" b="1" dirty="0"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云优化应用程序</a:t>
                </a:r>
                <a:endParaRPr lang="en-US" sz="1567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1" name="Group 9">
              <a:extLst>
                <a:ext uri="{FF2B5EF4-FFF2-40B4-BE49-F238E27FC236}">
                  <a16:creationId xmlns:a16="http://schemas.microsoft.com/office/drawing/2014/main" id="{5328556C-D615-46CD-9736-DC65551E3F4D}"/>
                </a:ext>
              </a:extLst>
            </p:cNvPr>
            <p:cNvGrpSpPr/>
            <p:nvPr/>
          </p:nvGrpSpPr>
          <p:grpSpPr>
            <a:xfrm>
              <a:off x="1357460" y="1040052"/>
              <a:ext cx="7932492" cy="2622677"/>
              <a:chOff x="1357460" y="1040052"/>
              <a:chExt cx="7932492" cy="2622677"/>
            </a:xfrm>
          </p:grpSpPr>
          <p:sp>
            <p:nvSpPr>
              <p:cNvPr id="92" name="Arc 134">
                <a:extLst>
                  <a:ext uri="{FF2B5EF4-FFF2-40B4-BE49-F238E27FC236}">
                    <a16:creationId xmlns:a16="http://schemas.microsoft.com/office/drawing/2014/main" id="{8D5FB561-CB7E-4984-B00D-E1E278FE3EA1}"/>
                  </a:ext>
                </a:extLst>
              </p:cNvPr>
              <p:cNvSpPr/>
              <p:nvPr/>
            </p:nvSpPr>
            <p:spPr>
              <a:xfrm>
                <a:off x="1357460" y="1040052"/>
                <a:ext cx="6600507" cy="2622677"/>
              </a:xfrm>
              <a:prstGeom prst="arc">
                <a:avLst>
                  <a:gd name="adj1" fmla="val 10801208"/>
                  <a:gd name="adj2" fmla="val 21593243"/>
                </a:avLst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027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93" name="Picture 7">
                <a:extLst>
                  <a:ext uri="{FF2B5EF4-FFF2-40B4-BE49-F238E27FC236}">
                    <a16:creationId xmlns:a16="http://schemas.microsoft.com/office/drawing/2014/main" id="{87ABE25A-8F7C-4D76-80F7-614DAD4732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9001"/>
              <a:stretch/>
            </p:blipFill>
            <p:spPr>
              <a:xfrm>
                <a:off x="4313237" y="1063147"/>
                <a:ext cx="1144178" cy="1397884"/>
              </a:xfrm>
              <a:prstGeom prst="rect">
                <a:avLst/>
              </a:prstGeom>
            </p:spPr>
          </p:pic>
          <p:sp>
            <p:nvSpPr>
              <p:cNvPr id="94" name="TextBox 137">
                <a:extLst>
                  <a:ext uri="{FF2B5EF4-FFF2-40B4-BE49-F238E27FC236}">
                    <a16:creationId xmlns:a16="http://schemas.microsoft.com/office/drawing/2014/main" id="{F0680D60-333F-45CB-ADCB-B2207862B64B}"/>
                  </a:ext>
                </a:extLst>
              </p:cNvPr>
              <p:cNvSpPr txBox="1"/>
              <p:nvPr/>
            </p:nvSpPr>
            <p:spPr>
              <a:xfrm>
                <a:off x="6341419" y="1609065"/>
                <a:ext cx="2948533" cy="752555"/>
              </a:xfrm>
              <a:prstGeom prst="rect">
                <a:avLst/>
              </a:prstGeom>
              <a:noFill/>
            </p:spPr>
            <p:txBody>
              <a:bodyPr wrap="square" lIns="179197" tIns="143357" rIns="179197" bIns="143357" rtlCol="0">
                <a:spAutoFit/>
              </a:bodyPr>
              <a:lstStyle/>
              <a:p>
                <a:pPr algn="ctr" defTabSz="913851">
                  <a:lnSpc>
                    <a:spcPct val="90000"/>
                  </a:lnSpc>
                  <a:defRPr/>
                </a:pPr>
                <a:r>
                  <a:rPr lang="zh-CN" altLang="en-US" sz="1667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容器</a:t>
                </a:r>
                <a:endParaRPr lang="en-US" sz="1667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 defTabSz="913851">
                  <a:lnSpc>
                    <a:spcPct val="90000"/>
                  </a:lnSpc>
                  <a:defRPr/>
                </a:pPr>
                <a:r>
                  <a:rPr lang="en-US" sz="1569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+ </a:t>
                </a:r>
                <a:r>
                  <a:rPr lang="zh-CN" altLang="en-US" sz="1569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云托管服务</a:t>
                </a:r>
                <a:endParaRPr lang="en-US" sz="1569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7" name="Group 6">
            <a:extLst>
              <a:ext uri="{FF2B5EF4-FFF2-40B4-BE49-F238E27FC236}">
                <a16:creationId xmlns:a16="http://schemas.microsoft.com/office/drawing/2014/main" id="{0FBFF338-9A75-49F8-9B10-47DC74670022}"/>
              </a:ext>
            </a:extLst>
          </p:cNvPr>
          <p:cNvGrpSpPr/>
          <p:nvPr/>
        </p:nvGrpSpPr>
        <p:grpSpPr>
          <a:xfrm>
            <a:off x="2578577" y="1951058"/>
            <a:ext cx="2725148" cy="4502440"/>
            <a:chOff x="6547777" y="2363315"/>
            <a:chExt cx="2779974" cy="4593022"/>
          </a:xfrm>
        </p:grpSpPr>
        <p:sp>
          <p:nvSpPr>
            <p:cNvPr id="98" name="Rounded Rectangle 4">
              <a:extLst>
                <a:ext uri="{FF2B5EF4-FFF2-40B4-BE49-F238E27FC236}">
                  <a16:creationId xmlns:a16="http://schemas.microsoft.com/office/drawing/2014/main" id="{25772372-4DCB-4365-9EE2-A447AEA63BED}"/>
                </a:ext>
              </a:extLst>
            </p:cNvPr>
            <p:cNvSpPr/>
            <p:nvPr/>
          </p:nvSpPr>
          <p:spPr>
            <a:xfrm>
              <a:off x="7069603" y="2363315"/>
              <a:ext cx="1592381" cy="1346301"/>
            </a:xfrm>
            <a:prstGeom prst="roundRect">
              <a:avLst/>
            </a:prstGeom>
            <a:noFill/>
            <a:ln w="50800" cmpd="sng">
              <a:solidFill>
                <a:srgbClr val="FFFF00"/>
              </a:solidFill>
              <a:headEnd type="none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 w="50800">
                  <a:solidFill>
                    <a:srgbClr val="FFFF00"/>
                  </a:solidFill>
                </a:ln>
                <a:solidFill>
                  <a:srgbClr val="FFFF00"/>
                </a:solidFill>
                <a:latin typeface="Segoe UI" pitchFamily="34" charset="0"/>
              </a:endParaRPr>
            </a:p>
          </p:txBody>
        </p:sp>
        <p:sp>
          <p:nvSpPr>
            <p:cNvPr id="99" name="Rounded Rectangle 4">
              <a:extLst>
                <a:ext uri="{FF2B5EF4-FFF2-40B4-BE49-F238E27FC236}">
                  <a16:creationId xmlns:a16="http://schemas.microsoft.com/office/drawing/2014/main" id="{B2DEF289-3435-4401-A0E3-8C1A7699C967}"/>
                </a:ext>
              </a:extLst>
            </p:cNvPr>
            <p:cNvSpPr/>
            <p:nvPr/>
          </p:nvSpPr>
          <p:spPr>
            <a:xfrm>
              <a:off x="6547777" y="5266695"/>
              <a:ext cx="2779974" cy="1689642"/>
            </a:xfrm>
            <a:prstGeom prst="roundRect">
              <a:avLst/>
            </a:prstGeom>
            <a:noFill/>
            <a:ln w="50800" cmpd="sng">
              <a:solidFill>
                <a:srgbClr val="FFFF00"/>
              </a:solidFill>
              <a:headEnd type="none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ln w="50800">
                  <a:solidFill>
                    <a:srgbClr val="FFFF00"/>
                  </a:solidFill>
                </a:ln>
                <a:solidFill>
                  <a:srgbClr val="FFFF00"/>
                </a:solidFill>
                <a:latin typeface="Segoe UI" pitchFamily="34" charset="0"/>
              </a:endParaRPr>
            </a:p>
          </p:txBody>
        </p:sp>
      </p:grpSp>
      <p:grpSp>
        <p:nvGrpSpPr>
          <p:cNvPr id="193" name="Group 5">
            <a:extLst>
              <a:ext uri="{FF2B5EF4-FFF2-40B4-BE49-F238E27FC236}">
                <a16:creationId xmlns:a16="http://schemas.microsoft.com/office/drawing/2014/main" id="{82B106A0-6AA4-4555-BF4F-1D5D33F7AFA1}"/>
              </a:ext>
            </a:extLst>
          </p:cNvPr>
          <p:cNvGrpSpPr/>
          <p:nvPr/>
        </p:nvGrpSpPr>
        <p:grpSpPr>
          <a:xfrm>
            <a:off x="9185481" y="4940727"/>
            <a:ext cx="2782325" cy="1476564"/>
            <a:chOff x="9421991" y="5294623"/>
            <a:chExt cx="2838704" cy="1506483"/>
          </a:xfrm>
        </p:grpSpPr>
        <p:grpSp>
          <p:nvGrpSpPr>
            <p:cNvPr id="194" name="Group 16">
              <a:extLst>
                <a:ext uri="{FF2B5EF4-FFF2-40B4-BE49-F238E27FC236}">
                  <a16:creationId xmlns:a16="http://schemas.microsoft.com/office/drawing/2014/main" id="{AA036AB0-3621-45F8-88D6-C085F8015B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3858" y="5294623"/>
              <a:ext cx="436513" cy="483929"/>
              <a:chOff x="13" y="7"/>
              <a:chExt cx="351" cy="406"/>
            </a:xfrm>
          </p:grpSpPr>
          <p:sp>
            <p:nvSpPr>
              <p:cNvPr id="196" name="Freeform 17">
                <a:extLst>
                  <a:ext uri="{FF2B5EF4-FFF2-40B4-BE49-F238E27FC236}">
                    <a16:creationId xmlns:a16="http://schemas.microsoft.com/office/drawing/2014/main" id="{8CD96734-09A1-4CD2-959D-6F781FDA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7" name="Freeform 18">
                <a:extLst>
                  <a:ext uri="{FF2B5EF4-FFF2-40B4-BE49-F238E27FC236}">
                    <a16:creationId xmlns:a16="http://schemas.microsoft.com/office/drawing/2014/main" id="{A095F895-E798-4818-A822-3F3C4E23B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8" name="Line 19">
                <a:extLst>
                  <a:ext uri="{FF2B5EF4-FFF2-40B4-BE49-F238E27FC236}">
                    <a16:creationId xmlns:a16="http://schemas.microsoft.com/office/drawing/2014/main" id="{5DC6022B-3FB3-4973-BB4D-196049060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9" name="Freeform 20">
                <a:extLst>
                  <a:ext uri="{FF2B5EF4-FFF2-40B4-BE49-F238E27FC236}">
                    <a16:creationId xmlns:a16="http://schemas.microsoft.com/office/drawing/2014/main" id="{6837CCBD-B951-464F-8A1B-6843D4749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0" name="Freeform 21">
                <a:extLst>
                  <a:ext uri="{FF2B5EF4-FFF2-40B4-BE49-F238E27FC236}">
                    <a16:creationId xmlns:a16="http://schemas.microsoft.com/office/drawing/2014/main" id="{6B0AC256-937D-4CB4-8FDA-B19ACC400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1" name="Line 22">
                <a:extLst>
                  <a:ext uri="{FF2B5EF4-FFF2-40B4-BE49-F238E27FC236}">
                    <a16:creationId xmlns:a16="http://schemas.microsoft.com/office/drawing/2014/main" id="{D9758387-C10D-4C47-92ED-B7C192FB2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2" name="Freeform 23">
                <a:extLst>
                  <a:ext uri="{FF2B5EF4-FFF2-40B4-BE49-F238E27FC236}">
                    <a16:creationId xmlns:a16="http://schemas.microsoft.com/office/drawing/2014/main" id="{E98AE995-F57C-4940-BB88-0B5DC7632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3" name="Freeform 24">
                <a:extLst>
                  <a:ext uri="{FF2B5EF4-FFF2-40B4-BE49-F238E27FC236}">
                    <a16:creationId xmlns:a16="http://schemas.microsoft.com/office/drawing/2014/main" id="{B88A53EE-A11F-43E1-AC48-7272EE41D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4" name="Freeform 25">
                <a:extLst>
                  <a:ext uri="{FF2B5EF4-FFF2-40B4-BE49-F238E27FC236}">
                    <a16:creationId xmlns:a16="http://schemas.microsoft.com/office/drawing/2014/main" id="{7FB0FD7F-2967-4602-92A8-63C7D5508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5" name="Line 26">
                <a:extLst>
                  <a:ext uri="{FF2B5EF4-FFF2-40B4-BE49-F238E27FC236}">
                    <a16:creationId xmlns:a16="http://schemas.microsoft.com/office/drawing/2014/main" id="{4174A39C-54AF-497E-A0E7-42C33DC5AD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6" name="Freeform 27">
                <a:extLst>
                  <a:ext uri="{FF2B5EF4-FFF2-40B4-BE49-F238E27FC236}">
                    <a16:creationId xmlns:a16="http://schemas.microsoft.com/office/drawing/2014/main" id="{25A89751-1A0F-499F-93F2-C16A28BF2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7" name="Freeform 28">
                <a:extLst>
                  <a:ext uri="{FF2B5EF4-FFF2-40B4-BE49-F238E27FC236}">
                    <a16:creationId xmlns:a16="http://schemas.microsoft.com/office/drawing/2014/main" id="{1EC1BB5D-0578-4E8B-B963-B46546C2D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586" tIns="44793" rIns="89586" bIns="4479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676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95" name="TextBox 91">
              <a:extLst>
                <a:ext uri="{FF2B5EF4-FFF2-40B4-BE49-F238E27FC236}">
                  <a16:creationId xmlns:a16="http://schemas.microsoft.com/office/drawing/2014/main" id="{D3F905EC-A6F9-4D22-8401-409BBDF43CEB}"/>
                </a:ext>
              </a:extLst>
            </p:cNvPr>
            <p:cNvSpPr txBox="1"/>
            <p:nvPr/>
          </p:nvSpPr>
          <p:spPr>
            <a:xfrm>
              <a:off x="9421991" y="5877783"/>
              <a:ext cx="2838704" cy="923323"/>
            </a:xfrm>
            <a:prstGeom prst="rect">
              <a:avLst/>
            </a:prstGeom>
            <a:noFill/>
          </p:spPr>
          <p:txBody>
            <a:bodyPr wrap="none" lIns="179146" tIns="143317" rIns="179146" bIns="143317" rtlCol="0" anchor="t">
              <a:spAutoFit/>
            </a:bodyPr>
            <a:lstStyle/>
            <a:p>
              <a:pPr algn="ctr" defTabSz="895537">
                <a:defRPr/>
              </a:pPr>
              <a:r>
                <a:rPr lang="zh-CN" altLang="en-US" kern="0" dirty="0">
                  <a:latin typeface="Segoe UI Semilight"/>
                </a:rPr>
                <a:t>微服务架构 </a:t>
              </a:r>
              <a:r>
                <a:rPr lang="en-US" kern="0" dirty="0">
                  <a:latin typeface="Segoe UI Semilight"/>
                </a:rPr>
                <a:t>&amp; Serverless</a:t>
              </a:r>
            </a:p>
            <a:p>
              <a:pPr algn="ctr" defTabSz="895537">
                <a:defRPr/>
              </a:pPr>
              <a:r>
                <a:rPr lang="zh-CN" altLang="en-US" sz="1100" i="1" kern="0" dirty="0">
                  <a:latin typeface="Segoe UI Semilight"/>
                </a:rPr>
                <a:t>为云设计</a:t>
              </a:r>
              <a:endParaRPr lang="en-US" altLang="zh-CN" sz="1100" i="1" kern="0" dirty="0">
                <a:latin typeface="Segoe UI Semilight"/>
              </a:endParaRPr>
            </a:p>
            <a:p>
              <a:pPr algn="ctr" defTabSz="895537">
                <a:defRPr/>
              </a:pPr>
              <a:r>
                <a:rPr lang="zh-CN" altLang="en-US" sz="1100" i="1" kern="0" dirty="0">
                  <a:latin typeface="Segoe UI Semilight"/>
                </a:rPr>
                <a:t>现代化</a:t>
              </a:r>
              <a:r>
                <a:rPr lang="en-US" altLang="zh-CN" sz="1100" i="1" kern="0" dirty="0">
                  <a:latin typeface="Segoe UI Semilight"/>
                </a:rPr>
                <a:t>/</a:t>
              </a:r>
              <a:r>
                <a:rPr lang="zh-CN" altLang="en-US" sz="1100" i="1" kern="0" dirty="0">
                  <a:latin typeface="Segoe UI Semilight"/>
                </a:rPr>
                <a:t>重写</a:t>
              </a:r>
              <a:endParaRPr lang="en-US" sz="1100" i="1" kern="0" dirty="0"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2D91413-587F-4BA9-976F-112F026CE5E2}"/>
              </a:ext>
            </a:extLst>
          </p:cNvPr>
          <p:cNvSpPr/>
          <p:nvPr/>
        </p:nvSpPr>
        <p:spPr>
          <a:xfrm>
            <a:off x="2778" y="710"/>
            <a:ext cx="12191207" cy="594527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98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20423" y="726907"/>
            <a:ext cx="2509446" cy="4934545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676">
              <a:defRPr/>
            </a:pPr>
            <a:endParaRPr lang="en-US" sz="135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68" y="2205179"/>
            <a:ext cx="611811" cy="6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92053" y="737875"/>
            <a:ext cx="2591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36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现有应用程序</a:t>
            </a: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 defTabSz="914236">
              <a:defRPr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</a:t>
            </a:r>
            <a:r>
              <a:rPr lang="en-US" altLang="zh-CN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zh-CN" alt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应用程序</a:t>
            </a:r>
            <a:r>
              <a:rPr lang="en-US" sz="1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私有云</a:t>
            </a:r>
            <a:r>
              <a:rPr lang="en-US" sz="1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6131" y="726906"/>
            <a:ext cx="2370912" cy="4934545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676">
              <a:defRPr/>
            </a:pPr>
            <a:endParaRPr lang="en-US" sz="135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10393" y="735518"/>
            <a:ext cx="2370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36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云优化</a:t>
            </a:r>
            <a:endParaRPr lang="en-US" altLang="zh-CN" sz="1600" b="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14236">
              <a:defRPr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C4825E-55CE-4955-947D-C26066D40EB5}"/>
              </a:ext>
            </a:extLst>
          </p:cNvPr>
          <p:cNvSpPr/>
          <p:nvPr/>
        </p:nvSpPr>
        <p:spPr>
          <a:xfrm>
            <a:off x="8072824" y="726905"/>
            <a:ext cx="3847621" cy="4934545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676">
              <a:defRPr/>
            </a:pPr>
            <a:endParaRPr lang="en-US" sz="135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DA060B9-A1C3-47B7-A79F-25DBB22B0243}"/>
              </a:ext>
            </a:extLst>
          </p:cNvPr>
          <p:cNvSpPr/>
          <p:nvPr/>
        </p:nvSpPr>
        <p:spPr>
          <a:xfrm>
            <a:off x="8640980" y="735373"/>
            <a:ext cx="2904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36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云原生</a:t>
            </a:r>
            <a:endParaRPr lang="en-US" altLang="zh-CN" sz="1600" b="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14236">
              <a:defRPr/>
            </a:pPr>
            <a:r>
              <a:rPr lang="zh-CN" alt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用于微服务和无服务器的 </a:t>
            </a:r>
            <a:r>
              <a:rPr lang="en-US" altLang="zh-CN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820253" y="1318631"/>
            <a:ext cx="1917047" cy="504359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76">
              <a:defRPr/>
            </a:pP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单体</a:t>
            </a:r>
            <a:r>
              <a:rPr lang="en-US" altLang="zh-CN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 </a:t>
            </a:r>
            <a:r>
              <a:rPr lang="zh-CN" alt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或</a:t>
            </a:r>
            <a:r>
              <a:rPr lang="en-US" altLang="zh-CN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 N</a:t>
            </a: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层</a:t>
            </a:r>
            <a:r>
              <a:rPr lang="zh-CN" alt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架构</a:t>
            </a:r>
            <a:endParaRPr lang="en-US" altLang="zh-CN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7020" y="1324702"/>
            <a:ext cx="2145536" cy="528224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76">
              <a:defRPr/>
            </a:pP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单体</a:t>
            </a:r>
            <a:r>
              <a:rPr lang="en-US" altLang="zh-CN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 </a:t>
            </a:r>
            <a:r>
              <a:rPr lang="zh-CN" alt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或</a:t>
            </a:r>
            <a:r>
              <a:rPr lang="en-US" altLang="zh-CN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 N</a:t>
            </a: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层</a:t>
            </a:r>
            <a:r>
              <a:rPr lang="zh-CN" alt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架构</a:t>
            </a: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31F390-2F25-4FBB-9F44-3EBBA0CFC2A8}"/>
              </a:ext>
            </a:extLst>
          </p:cNvPr>
          <p:cNvSpPr/>
          <p:nvPr/>
        </p:nvSpPr>
        <p:spPr bwMode="auto">
          <a:xfrm>
            <a:off x="8302639" y="1318630"/>
            <a:ext cx="3471916" cy="499564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76">
              <a:defRPr/>
            </a:pP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微服务和</a:t>
            </a:r>
            <a:r>
              <a:rPr lang="en-US" altLang="zh-CN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Serverless </a:t>
            </a: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架构</a:t>
            </a: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66B7E5-71E0-4975-B118-3EA1B6E23EA0}"/>
              </a:ext>
            </a:extLst>
          </p:cNvPr>
          <p:cNvCxnSpPr>
            <a:cxnSpLocks/>
          </p:cNvCxnSpPr>
          <p:nvPr/>
        </p:nvCxnSpPr>
        <p:spPr>
          <a:xfrm>
            <a:off x="8404541" y="2996724"/>
            <a:ext cx="127516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4DD2211-3426-4C5D-98F6-07CCEA0159E3}"/>
              </a:ext>
            </a:extLst>
          </p:cNvPr>
          <p:cNvSpPr/>
          <p:nvPr/>
        </p:nvSpPr>
        <p:spPr>
          <a:xfrm>
            <a:off x="8742005" y="2324892"/>
            <a:ext cx="615692" cy="6066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36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2" name="Picture 2" descr="Image result for &quot;.NET Core&quot; logo">
            <a:extLst>
              <a:ext uri="{FF2B5EF4-FFF2-40B4-BE49-F238E27FC236}">
                <a16:creationId xmlns:a16="http://schemas.microsoft.com/office/drawing/2014/main" id="{7D7FEAC0-B608-4A54-ABD1-0F0644B2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63" y="2270392"/>
            <a:ext cx="688206" cy="6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FAB8C6D2-4886-4AC3-B00A-3E74C2660300}"/>
              </a:ext>
            </a:extLst>
          </p:cNvPr>
          <p:cNvSpPr/>
          <p:nvPr/>
        </p:nvSpPr>
        <p:spPr>
          <a:xfrm>
            <a:off x="2600819" y="56022"/>
            <a:ext cx="4889480" cy="46166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defTabSz="914236">
              <a:defRPr/>
            </a:pPr>
            <a:r>
              <a:rPr 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Net </a:t>
            </a:r>
            <a:r>
              <a:rPr lang="zh-CN" altLang="en-US" sz="24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应用程序现代化的成熟度模型</a:t>
            </a:r>
            <a:endParaRPr lang="en-US" sz="24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9F987EB-BC33-427A-B8D8-63CF99AF0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82" y="3109430"/>
            <a:ext cx="524460" cy="524460"/>
          </a:xfrm>
          <a:prstGeom prst="rect">
            <a:avLst/>
          </a:prstGeom>
        </p:spPr>
      </p:pic>
      <p:pic>
        <p:nvPicPr>
          <p:cNvPr id="116" name="Picture 2" descr="Icon">
            <a:extLst>
              <a:ext uri="{FF2B5EF4-FFF2-40B4-BE49-F238E27FC236}">
                <a16:creationId xmlns:a16="http://schemas.microsoft.com/office/drawing/2014/main" id="{86102258-426F-41C1-BE5B-CDC9A875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010" y="3095464"/>
            <a:ext cx="476068" cy="5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6179" y="726906"/>
            <a:ext cx="2370912" cy="4934545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676">
              <a:defRPr/>
            </a:pPr>
            <a:endParaRPr lang="en-US" sz="135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563692" y="73596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36"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云基础设施</a:t>
            </a:r>
            <a:endParaRPr lang="en-US" sz="1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6080" y="1319016"/>
            <a:ext cx="1917047" cy="504359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76">
              <a:defRPr/>
            </a:pP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单体</a:t>
            </a:r>
            <a:r>
              <a:rPr 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 </a:t>
            </a:r>
            <a:r>
              <a:rPr lang="zh-CN" alt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或</a:t>
            </a:r>
            <a:r>
              <a:rPr 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 N</a:t>
            </a:r>
            <a:r>
              <a:rPr lang="zh-CN" altLang="en-US" sz="1200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层</a:t>
            </a:r>
            <a:r>
              <a:rPr lang="zh-CN" alt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Light" pitchFamily="34" charset="0"/>
              </a:rPr>
              <a:t>架构</a:t>
            </a:r>
            <a:endParaRPr lang="en-US" sz="12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 Light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15" y="2164597"/>
            <a:ext cx="594526" cy="594526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32" y="2149437"/>
            <a:ext cx="611811" cy="6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9615" y="3008114"/>
            <a:ext cx="689515" cy="607711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36">
              <a:defRPr/>
            </a:pPr>
            <a:r>
              <a:rPr lang="en-US" sz="9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9711" y="3762196"/>
            <a:ext cx="62227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36">
              <a:defRPr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6299202" y="292799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36">
              <a:defRPr/>
            </a:pPr>
            <a:r>
              <a:rPr lang="zh-CN" alt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托管服务</a:t>
            </a:r>
            <a:endParaRPr lang="en-US" sz="14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4767" y="3794512"/>
            <a:ext cx="746130" cy="6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79" y="4689786"/>
            <a:ext cx="484616" cy="4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3907" y="514716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36">
              <a:defRPr/>
            </a:pPr>
            <a:r>
              <a:rPr lang="zh-CN" alt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私有云</a:t>
            </a:r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76" y="2149223"/>
            <a:ext cx="594526" cy="594526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54" y="2134063"/>
            <a:ext cx="611811" cy="6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24" y="3239392"/>
            <a:ext cx="424477" cy="4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9367" y="3592269"/>
            <a:ext cx="500340" cy="61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6180" y="6071377"/>
            <a:ext cx="2511409" cy="294592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36"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迁移</a:t>
            </a:r>
            <a:r>
              <a:rPr lang="en-US" sz="1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</a:t>
            </a:r>
            <a:r>
              <a:rPr lang="zh-CN" altLang="en-US" sz="1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重新部署</a:t>
            </a:r>
            <a:endParaRPr lang="en-US" sz="14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BDFACB6D-CFF5-43EE-B16B-E8AF81405B2F}"/>
              </a:ext>
            </a:extLst>
          </p:cNvPr>
          <p:cNvSpPr/>
          <p:nvPr/>
        </p:nvSpPr>
        <p:spPr>
          <a:xfrm>
            <a:off x="8036902" y="6410100"/>
            <a:ext cx="3900431" cy="294592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36">
              <a:defRPr/>
            </a:pPr>
            <a:endParaRPr lang="en-US" sz="140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824970" y="6403668"/>
            <a:ext cx="2427268" cy="30777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 defTabSz="914236">
              <a:defRPr/>
            </a:pPr>
            <a:r>
              <a:rPr lang="zh-CN" altLang="en-US" sz="1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为云构建</a:t>
            </a:r>
            <a:r>
              <a:rPr lang="en-US" sz="1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zh-CN" altLang="en-US" sz="1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需要重写编写代码</a:t>
            </a:r>
            <a:endParaRPr lang="en-US" sz="14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91076" y="2889469"/>
            <a:ext cx="20087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9407" y="3673403"/>
            <a:ext cx="585037" cy="5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7470" y="4538430"/>
            <a:ext cx="20087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91484" y="2874102"/>
            <a:ext cx="20087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E9629D2-2ACB-416A-8486-7571C2E7A4DE}"/>
              </a:ext>
            </a:extLst>
          </p:cNvPr>
          <p:cNvSpPr/>
          <p:nvPr/>
        </p:nvSpPr>
        <p:spPr>
          <a:xfrm>
            <a:off x="9224568" y="4035244"/>
            <a:ext cx="1685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36">
              <a:defRPr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PaaS </a:t>
            </a:r>
            <a:r>
              <a:rPr lang="zh-CN" alt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容器化微服务</a:t>
            </a:r>
            <a:endParaRPr lang="en-US" sz="14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14236">
              <a:defRPr/>
            </a:pP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Serverless </a:t>
            </a:r>
            <a:r>
              <a:rPr lang="zh-CN" alt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计算</a:t>
            </a:r>
            <a:endParaRPr lang="en-US" sz="14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4" name="Picture 8" descr="Image result for &quot;Azure SQL Database&quot; icon">
            <a:extLst>
              <a:ext uri="{FF2B5EF4-FFF2-40B4-BE49-F238E27FC236}">
                <a16:creationId xmlns:a16="http://schemas.microsoft.com/office/drawing/2014/main" id="{91F42ABF-9507-4715-986E-D156D68A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90" y="2617086"/>
            <a:ext cx="462122" cy="4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Image result for Docker logo">
            <a:extLst>
              <a:ext uri="{FF2B5EF4-FFF2-40B4-BE49-F238E27FC236}">
                <a16:creationId xmlns:a16="http://schemas.microsoft.com/office/drawing/2014/main" id="{78F127A4-422C-4AD4-B26E-EEB0AA85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19" y="2061563"/>
            <a:ext cx="544746" cy="5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0" descr="Image result for &quot;Kubernetes&quot; icon">
            <a:extLst>
              <a:ext uri="{FF2B5EF4-FFF2-40B4-BE49-F238E27FC236}">
                <a16:creationId xmlns:a16="http://schemas.microsoft.com/office/drawing/2014/main" id="{993F5DBD-2F86-4D4A-B16C-A583CC0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664" y="2111897"/>
            <a:ext cx="377059" cy="3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functions logo">
            <a:extLst>
              <a:ext uri="{FF2B5EF4-FFF2-40B4-BE49-F238E27FC236}">
                <a16:creationId xmlns:a16="http://schemas.microsoft.com/office/drawing/2014/main" id="{7EFF7747-51EF-4F9A-863C-E5DE0EA4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39" y="2621174"/>
            <a:ext cx="451508" cy="45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7ECD44-1E3A-4397-BB35-EEB552216777}"/>
              </a:ext>
            </a:extLst>
          </p:cNvPr>
          <p:cNvCxnSpPr>
            <a:cxnSpLocks/>
          </p:cNvCxnSpPr>
          <p:nvPr/>
        </p:nvCxnSpPr>
        <p:spPr>
          <a:xfrm>
            <a:off x="9786321" y="2109312"/>
            <a:ext cx="8885" cy="184111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7388" y="2881145"/>
            <a:ext cx="20963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36">
              <a:defRPr/>
            </a:pPr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IaaS </a:t>
            </a: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10394" y="6063752"/>
            <a:ext cx="6442330" cy="30221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36"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现代化</a:t>
            </a:r>
            <a:endParaRPr lang="en-US" sz="14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043" y="3745179"/>
            <a:ext cx="615864" cy="32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3706" y="6410100"/>
            <a:ext cx="2523197" cy="294592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36">
              <a:defRPr/>
            </a:pPr>
            <a:r>
              <a:rPr lang="zh-CN" altLang="en-US" sz="1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最小化代码修改</a:t>
            </a:r>
            <a:endParaRPr lang="en-US" sz="14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40FE429-8F92-4153-9961-BE1778D870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590" y="203301"/>
            <a:ext cx="761830" cy="16522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6179" y="5712030"/>
            <a:ext cx="9016546" cy="290643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98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6402" y="5707987"/>
            <a:ext cx="9113059" cy="2809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914236">
              <a:defRPr/>
            </a:pPr>
            <a:r>
              <a:rPr lang="zh-CN" altLang="en-US" sz="1226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基于云环境</a:t>
            </a:r>
            <a:r>
              <a:rPr lang="en-US" sz="1226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sz="1226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基础设施关注</a:t>
            </a:r>
            <a:r>
              <a:rPr lang="en-US" sz="122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zh-CN" alt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网络</a:t>
            </a:r>
            <a:r>
              <a:rPr 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zh-CN" alt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混合云</a:t>
            </a:r>
            <a:r>
              <a:rPr 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zh-CN" alt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身份认证</a:t>
            </a:r>
            <a:r>
              <a:rPr 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zh-CN" alt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成本控制</a:t>
            </a:r>
            <a:r>
              <a:rPr lang="en-US" sz="122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Operations model</a:t>
            </a:r>
          </a:p>
        </p:txBody>
      </p:sp>
      <p:sp>
        <p:nvSpPr>
          <p:cNvPr id="79" name="Rounded Rectangle 4">
            <a:extLst>
              <a:ext uri="{FF2B5EF4-FFF2-40B4-BE49-F238E27FC236}">
                <a16:creationId xmlns:a16="http://schemas.microsoft.com/office/drawing/2014/main" id="{BB9CD331-87EA-462E-B606-4A743FD99752}"/>
              </a:ext>
            </a:extLst>
          </p:cNvPr>
          <p:cNvSpPr/>
          <p:nvPr/>
        </p:nvSpPr>
        <p:spPr>
          <a:xfrm>
            <a:off x="3601733" y="743243"/>
            <a:ext cx="3811584" cy="4924655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ln w="50800">
                <a:solidFill>
                  <a:srgbClr val="FFFF00"/>
                </a:solidFill>
              </a:ln>
              <a:solidFill>
                <a:srgbClr val="FFFF00"/>
              </a:solidFill>
              <a:latin typeface="Segoe UI" pitchFamily="34" charset="0"/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1FB82B76-5C68-40E4-95A9-12B79BF5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66" y="4546434"/>
            <a:ext cx="1035239" cy="5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C01F1ACC-8BC8-4E7D-A086-AD753995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90" y="4558464"/>
            <a:ext cx="1035239" cy="5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>
            <a:extLst>
              <a:ext uri="{FF2B5EF4-FFF2-40B4-BE49-F238E27FC236}">
                <a16:creationId xmlns:a16="http://schemas.microsoft.com/office/drawing/2014/main" id="{7325C86D-449D-495F-BDAC-7EFA59A3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97" y="4676967"/>
            <a:ext cx="1035239" cy="5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Image result for Azure VM icon">
            <a:extLst>
              <a:ext uri="{FF2B5EF4-FFF2-40B4-BE49-F238E27FC236}">
                <a16:creationId xmlns:a16="http://schemas.microsoft.com/office/drawing/2014/main" id="{163D60A3-8B50-4AA8-BA9B-FE5C9FFED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6029830" y="3641833"/>
            <a:ext cx="585037" cy="5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4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华为云对</a:t>
            </a:r>
            <a:r>
              <a:rPr lang="en-US" altLang="zh-CN" dirty="0">
                <a:solidFill>
                  <a:schemeClr val="tx1"/>
                </a:solidFill>
              </a:rPr>
              <a:t>.NET </a:t>
            </a:r>
            <a:r>
              <a:rPr lang="zh-CN" altLang="en-US" dirty="0">
                <a:solidFill>
                  <a:schemeClr val="tx1"/>
                </a:solidFill>
              </a:rPr>
              <a:t>的支持怎么样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8B5DF8C-15FE-469D-8F48-C71DD9FF333B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019134289"/>
              </p:ext>
            </p:extLst>
          </p:nvPr>
        </p:nvGraphicFramePr>
        <p:xfrm>
          <a:off x="686189" y="1271253"/>
          <a:ext cx="10733557" cy="469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6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云原生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E93260C-026D-4A47-BD43-88A98C6E073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63597" y="1295710"/>
            <a:ext cx="4581525" cy="4657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D0A40E-FE1B-46CC-8202-AE8F633391F4}"/>
              </a:ext>
            </a:extLst>
          </p:cNvPr>
          <p:cNvSpPr txBox="1"/>
          <p:nvPr/>
        </p:nvSpPr>
        <p:spPr>
          <a:xfrm>
            <a:off x="5964963" y="2900650"/>
            <a:ext cx="5571859" cy="178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“云原生”具备重要的意义，它是云时代技术人员自我提升的必备路径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“云原生”定义了一条云时代应用从开发到交付的最佳路径</a:t>
            </a:r>
          </a:p>
        </p:txBody>
      </p:sp>
    </p:spTree>
    <p:extLst>
      <p:ext uri="{BB962C8B-B14F-4D97-AF65-F5344CB8AC3E}">
        <p14:creationId xmlns:p14="http://schemas.microsoft.com/office/powerpoint/2010/main" val="39708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基础设施向云演进的过程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2669" y="2399299"/>
            <a:ext cx="3476169" cy="2001785"/>
          </a:xfr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传统基础设施可变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比如 手动升级</a:t>
            </a:r>
            <a:endParaRPr lang="en-US" altLang="zh-CN" dirty="0">
              <a:solidFill>
                <a:schemeClr val="tx1"/>
              </a:solidFill>
            </a:endParaRPr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基础设施是独一无二的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EAC742-04B5-4A43-906C-167ED4EC6FA9}"/>
              </a:ext>
            </a:extLst>
          </p:cNvPr>
          <p:cNvSpPr txBox="1">
            <a:spLocks/>
          </p:cNvSpPr>
          <p:nvPr/>
        </p:nvSpPr>
        <p:spPr>
          <a:xfrm>
            <a:off x="6315887" y="2399299"/>
            <a:ext cx="4537272" cy="200178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0" tIns="0" rIns="0" bIns="0"/>
          <a:lstStyle>
            <a:lvl1pPr marL="12373" indent="0" algn="l" defTabSz="1187798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云原生基础设施不可变</a:t>
            </a:r>
            <a:endParaRPr lang="en-US" altLang="zh-CN" dirty="0"/>
          </a:p>
          <a:p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比如 部署完成之后的基础设施是不可变的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基础设施是可以替代的</a:t>
            </a:r>
            <a:endParaRPr lang="en-US" dirty="0"/>
          </a:p>
        </p:txBody>
      </p:sp>
      <p:sp>
        <p:nvSpPr>
          <p:cNvPr id="6" name="Freeform 20">
            <a:extLst>
              <a:ext uri="{FF2B5EF4-FFF2-40B4-BE49-F238E27FC236}">
                <a16:creationId xmlns:a16="http://schemas.microsoft.com/office/drawing/2014/main" id="{2DB5DE8B-66E0-445D-BD86-C8E183A86ABE}"/>
              </a:ext>
            </a:extLst>
          </p:cNvPr>
          <p:cNvSpPr/>
          <p:nvPr/>
        </p:nvSpPr>
        <p:spPr>
          <a:xfrm>
            <a:off x="4781836" y="3197225"/>
            <a:ext cx="1045910" cy="222250"/>
          </a:xfrm>
          <a:custGeom>
            <a:avLst/>
            <a:gdLst>
              <a:gd name="connsiteX0" fmla="*/ 11938 w 222250"/>
              <a:gd name="connsiteY0" fmla="*/ 15494 h 222250"/>
              <a:gd name="connsiteX1" fmla="*/ 117094 w 222250"/>
              <a:gd name="connsiteY1" fmla="*/ 15494 h 222250"/>
              <a:gd name="connsiteX2" fmla="*/ 222250 w 222250"/>
              <a:gd name="connsiteY2" fmla="*/ 120650 h 222250"/>
              <a:gd name="connsiteX3" fmla="*/ 117094 w 222250"/>
              <a:gd name="connsiteY3" fmla="*/ 225806 h 222250"/>
              <a:gd name="connsiteX4" fmla="*/ 11938 w 222250"/>
              <a:gd name="connsiteY4" fmla="*/ 225806 h 222250"/>
              <a:gd name="connsiteX5" fmla="*/ 117094 w 222250"/>
              <a:gd name="connsiteY5" fmla="*/ 120650 h 222250"/>
              <a:gd name="connsiteX6" fmla="*/ 11938 w 222250"/>
              <a:gd name="connsiteY6" fmla="*/ 15494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" h="222250">
                <a:moveTo>
                  <a:pt x="11938" y="15494"/>
                </a:moveTo>
                <a:lnTo>
                  <a:pt x="117094" y="15494"/>
                </a:lnTo>
                <a:lnTo>
                  <a:pt x="222250" y="120650"/>
                </a:lnTo>
                <a:lnTo>
                  <a:pt x="117094" y="225806"/>
                </a:lnTo>
                <a:lnTo>
                  <a:pt x="11938" y="225806"/>
                </a:lnTo>
                <a:lnTo>
                  <a:pt x="117094" y="120650"/>
                </a:lnTo>
                <a:lnTo>
                  <a:pt x="11938" y="15494"/>
                </a:lnTo>
                <a:close/>
              </a:path>
            </a:pathLst>
          </a:custGeom>
          <a:solidFill>
            <a:srgbClr val="000039">
              <a:alpha val="0"/>
            </a:srgbClr>
          </a:solidFill>
          <a:ln w="12191">
            <a:solidFill>
              <a:srgbClr val="26E3F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7A80E7B6-9867-47C4-B836-F1B69CA6D319}"/>
              </a:ext>
            </a:extLst>
          </p:cNvPr>
          <p:cNvSpPr/>
          <p:nvPr/>
        </p:nvSpPr>
        <p:spPr>
          <a:xfrm>
            <a:off x="4959636" y="3197225"/>
            <a:ext cx="1045910" cy="222250"/>
          </a:xfrm>
          <a:custGeom>
            <a:avLst/>
            <a:gdLst>
              <a:gd name="connsiteX0" fmla="*/ 15494 w 222250"/>
              <a:gd name="connsiteY0" fmla="*/ 15494 h 222250"/>
              <a:gd name="connsiteX1" fmla="*/ 119888 w 222250"/>
              <a:gd name="connsiteY1" fmla="*/ 15494 h 222250"/>
              <a:gd name="connsiteX2" fmla="*/ 224282 w 222250"/>
              <a:gd name="connsiteY2" fmla="*/ 120650 h 222250"/>
              <a:gd name="connsiteX3" fmla="*/ 119888 w 222250"/>
              <a:gd name="connsiteY3" fmla="*/ 225806 h 222250"/>
              <a:gd name="connsiteX4" fmla="*/ 15494 w 222250"/>
              <a:gd name="connsiteY4" fmla="*/ 225806 h 222250"/>
              <a:gd name="connsiteX5" fmla="*/ 119888 w 222250"/>
              <a:gd name="connsiteY5" fmla="*/ 120650 h 222250"/>
              <a:gd name="connsiteX6" fmla="*/ 15494 w 222250"/>
              <a:gd name="connsiteY6" fmla="*/ 15494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" h="222250">
                <a:moveTo>
                  <a:pt x="15494" y="15494"/>
                </a:moveTo>
                <a:lnTo>
                  <a:pt x="119888" y="15494"/>
                </a:lnTo>
                <a:lnTo>
                  <a:pt x="224282" y="120650"/>
                </a:lnTo>
                <a:lnTo>
                  <a:pt x="119888" y="225806"/>
                </a:lnTo>
                <a:lnTo>
                  <a:pt x="15494" y="225806"/>
                </a:lnTo>
                <a:lnTo>
                  <a:pt x="119888" y="120650"/>
                </a:lnTo>
                <a:lnTo>
                  <a:pt x="15494" y="15494"/>
                </a:lnTo>
                <a:close/>
              </a:path>
            </a:pathLst>
          </a:custGeom>
          <a:solidFill>
            <a:srgbClr val="00003E">
              <a:alpha val="0"/>
            </a:srgbClr>
          </a:solidFill>
          <a:ln w="9144">
            <a:solidFill>
              <a:srgbClr val="53E8F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2BF35716-E06C-47F0-9ABF-17A474ABEE34}"/>
              </a:ext>
            </a:extLst>
          </p:cNvPr>
          <p:cNvSpPr/>
          <p:nvPr/>
        </p:nvSpPr>
        <p:spPr>
          <a:xfrm>
            <a:off x="5137436" y="3197225"/>
            <a:ext cx="1045910" cy="222250"/>
          </a:xfrm>
          <a:custGeom>
            <a:avLst/>
            <a:gdLst>
              <a:gd name="connsiteX0" fmla="*/ 17526 w 222250"/>
              <a:gd name="connsiteY0" fmla="*/ 15494 h 222250"/>
              <a:gd name="connsiteX1" fmla="*/ 122682 w 222250"/>
              <a:gd name="connsiteY1" fmla="*/ 15494 h 222250"/>
              <a:gd name="connsiteX2" fmla="*/ 227838 w 222250"/>
              <a:gd name="connsiteY2" fmla="*/ 120650 h 222250"/>
              <a:gd name="connsiteX3" fmla="*/ 122682 w 222250"/>
              <a:gd name="connsiteY3" fmla="*/ 225806 h 222250"/>
              <a:gd name="connsiteX4" fmla="*/ 17526 w 222250"/>
              <a:gd name="connsiteY4" fmla="*/ 225806 h 222250"/>
              <a:gd name="connsiteX5" fmla="*/ 122682 w 222250"/>
              <a:gd name="connsiteY5" fmla="*/ 120650 h 222250"/>
              <a:gd name="connsiteX6" fmla="*/ 17526 w 222250"/>
              <a:gd name="connsiteY6" fmla="*/ 15494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" h="222250">
                <a:moveTo>
                  <a:pt x="17526" y="15494"/>
                </a:moveTo>
                <a:lnTo>
                  <a:pt x="122682" y="15494"/>
                </a:lnTo>
                <a:lnTo>
                  <a:pt x="227838" y="120650"/>
                </a:lnTo>
                <a:lnTo>
                  <a:pt x="122682" y="225806"/>
                </a:lnTo>
                <a:lnTo>
                  <a:pt x="17526" y="225806"/>
                </a:lnTo>
                <a:lnTo>
                  <a:pt x="122682" y="120650"/>
                </a:lnTo>
                <a:lnTo>
                  <a:pt x="17526" y="15494"/>
                </a:lnTo>
                <a:close/>
              </a:path>
            </a:pathLst>
          </a:custGeom>
          <a:solidFill>
            <a:srgbClr val="00003F">
              <a:alpha val="0"/>
            </a:srgbClr>
          </a:solidFill>
          <a:ln w="6095">
            <a:solidFill>
              <a:srgbClr val="5EEAF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基础设施向云演进的意义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7203D-F69D-40E6-A24E-900C81DA43DF}"/>
              </a:ext>
            </a:extLst>
          </p:cNvPr>
          <p:cNvSpPr txBox="1">
            <a:spLocks/>
          </p:cNvSpPr>
          <p:nvPr/>
        </p:nvSpPr>
        <p:spPr>
          <a:xfrm>
            <a:off x="846474" y="2399299"/>
            <a:ext cx="3476169" cy="2001785"/>
          </a:xfrm>
          <a:prstGeom prst="rect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0" tIns="0" rIns="0" bIns="0"/>
          <a:lstStyle>
            <a:lvl1pPr marL="12373" indent="0" algn="l" defTabSz="1187798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容器镜像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自包含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可漂移</a:t>
            </a:r>
            <a:endParaRPr lang="en-US" altLang="zh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9B1C7E-E940-4304-8BFA-A40FB3BE1A45}"/>
              </a:ext>
            </a:extLst>
          </p:cNvPr>
          <p:cNvSpPr txBox="1">
            <a:spLocks/>
          </p:cNvSpPr>
          <p:nvPr/>
        </p:nvSpPr>
        <p:spPr>
          <a:xfrm>
            <a:off x="6315887" y="2399299"/>
            <a:ext cx="4537272" cy="252307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0" tIns="0" rIns="0" bIns="0"/>
          <a:lstStyle>
            <a:lvl1pPr marL="12373" indent="0" algn="l" defTabSz="1187798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自描述、自运维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流程自动化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容易水平扩展</a:t>
            </a:r>
            <a:endParaRPr lang="en-US" altLang="zh-CN" dirty="0"/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可快速复制的管控系统和支撑组件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F37A8A-EF2D-49FA-8A3B-BA3816A5D5C5}"/>
              </a:ext>
            </a:extLst>
          </p:cNvPr>
          <p:cNvSpPr txBox="1"/>
          <p:nvPr/>
        </p:nvSpPr>
        <p:spPr>
          <a:xfrm>
            <a:off x="768724" y="1759853"/>
            <a:ext cx="3631667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基础设施一致性和可靠性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5E41A4-5D0F-492A-8879-5379D5A89A40}"/>
              </a:ext>
            </a:extLst>
          </p:cNvPr>
          <p:cNvSpPr txBox="1"/>
          <p:nvPr/>
        </p:nvSpPr>
        <p:spPr>
          <a:xfrm>
            <a:off x="6315887" y="1759852"/>
            <a:ext cx="3631667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简单可预测的部署和运维</a:t>
            </a:r>
          </a:p>
        </p:txBody>
      </p:sp>
    </p:spTree>
    <p:extLst>
      <p:ext uri="{BB962C8B-B14F-4D97-AF65-F5344CB8AC3E}">
        <p14:creationId xmlns:p14="http://schemas.microsoft.com/office/powerpoint/2010/main" val="26662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云原生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C3D58-6AC2-4AC7-84A4-6168F64B51E2}"/>
              </a:ext>
            </a:extLst>
          </p:cNvPr>
          <p:cNvSpPr txBox="1"/>
          <p:nvPr/>
        </p:nvSpPr>
        <p:spPr>
          <a:xfrm>
            <a:off x="729175" y="2472950"/>
            <a:ext cx="2287806" cy="18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微服务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容器化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持续交付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DevOps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199B56D-4899-4DFC-BB43-D9E92D04814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270791" y="1612136"/>
            <a:ext cx="7778921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627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14E5A528-164A-4F9B-B3A5-57862E2D7804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36BB4717-3B84-4375-8991-C1B436E01B94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EA8FFF94-8E03-4952-8515-70D42289DF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2706</Words>
  <Application>Microsoft Office PowerPoint</Application>
  <PresentationFormat>自定义</PresentationFormat>
  <Paragraphs>247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mp-quote</vt:lpstr>
      <vt:lpstr>微软雅黑</vt:lpstr>
      <vt:lpstr>微软雅黑</vt:lpstr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Segoe UI Symbol</vt:lpstr>
      <vt:lpstr>1_Title Slide</vt:lpstr>
      <vt:lpstr>Chart page</vt:lpstr>
      <vt:lpstr>4_Chart page</vt:lpstr>
      <vt:lpstr>End page</vt:lpstr>
      <vt:lpstr>华为云如何面向 .NET 和 .NET Core 开发人员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.NET Core</vt:lpstr>
      <vt:lpstr>PowerPoint 演示文稿</vt:lpstr>
      <vt:lpstr>PowerPoint 演示文稿</vt:lpstr>
      <vt:lpstr>PowerPoint 演示文稿</vt:lpstr>
      <vt:lpstr>2014年以前:   .NET 是Microsoft的一部分</vt:lpstr>
      <vt:lpstr>2014年之后:   Microsoft  是 .NET Foundation 的一员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华为云如何面向 .NET 和 .NET Core 开发人员</dc:title>
  <dc:creator>zhang shanyou</dc:creator>
  <cp:lastModifiedBy>zhang shanyou</cp:lastModifiedBy>
  <cp:revision>3</cp:revision>
  <dcterms:created xsi:type="dcterms:W3CDTF">2020-01-10T05:53:18Z</dcterms:created>
  <dcterms:modified xsi:type="dcterms:W3CDTF">2020-01-10T05:58:39Z</dcterms:modified>
</cp:coreProperties>
</file>